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1" r:id="rId2"/>
  </p:sldMasterIdLst>
  <p:sldIdLst>
    <p:sldId id="256" r:id="rId3"/>
    <p:sldId id="259" r:id="rId4"/>
    <p:sldId id="260" r:id="rId5"/>
    <p:sldId id="275" r:id="rId6"/>
    <p:sldId id="262" r:id="rId7"/>
    <p:sldId id="270" r:id="rId8"/>
    <p:sldId id="271" r:id="rId9"/>
    <p:sldId id="272" r:id="rId10"/>
    <p:sldId id="282" r:id="rId11"/>
    <p:sldId id="283" r:id="rId12"/>
    <p:sldId id="284" r:id="rId13"/>
    <p:sldId id="274" r:id="rId14"/>
    <p:sldId id="320" r:id="rId15"/>
    <p:sldId id="321" r:id="rId16"/>
    <p:sldId id="331" r:id="rId17"/>
    <p:sldId id="340" r:id="rId18"/>
    <p:sldId id="341" r:id="rId19"/>
    <p:sldId id="291" r:id="rId20"/>
    <p:sldId id="316" r:id="rId21"/>
    <p:sldId id="326" r:id="rId22"/>
    <p:sldId id="327" r:id="rId23"/>
    <p:sldId id="297" r:id="rId24"/>
    <p:sldId id="332" r:id="rId25"/>
    <p:sldId id="333" r:id="rId26"/>
    <p:sldId id="334" r:id="rId27"/>
    <p:sldId id="328" r:id="rId28"/>
    <p:sldId id="337" r:id="rId29"/>
    <p:sldId id="335" r:id="rId30"/>
    <p:sldId id="336" r:id="rId31"/>
    <p:sldId id="329" r:id="rId32"/>
    <p:sldId id="330" r:id="rId33"/>
    <p:sldId id="323" r:id="rId34"/>
    <p:sldId id="290" r:id="rId35"/>
    <p:sldId id="296" r:id="rId36"/>
    <p:sldId id="302" r:id="rId37"/>
    <p:sldId id="342" r:id="rId38"/>
    <p:sldId id="344" r:id="rId39"/>
    <p:sldId id="263" r:id="rId40"/>
    <p:sldId id="338" r:id="rId41"/>
    <p:sldId id="308" r:id="rId42"/>
    <p:sldId id="315" r:id="rId43"/>
    <p:sldId id="313" r:id="rId44"/>
    <p:sldId id="345" r:id="rId45"/>
    <p:sldId id="346" r:id="rId46"/>
    <p:sldId id="280" r:id="rId47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F4B"/>
    <a:srgbClr val="0B8854"/>
    <a:srgbClr val="3D8659"/>
    <a:srgbClr val="006432"/>
    <a:srgbClr val="00C864"/>
    <a:srgbClr val="01122C"/>
    <a:srgbClr val="108F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1084A5-745E-874D-A4DA-40CD0A9E561D}" v="68" dt="2023-11-09T09:21:47.1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42"/>
    <p:restoredTop sz="96327"/>
  </p:normalViewPr>
  <p:slideViewPr>
    <p:cSldViewPr snapToGrid="0">
      <p:cViewPr varScale="1">
        <p:scale>
          <a:sx n="143" d="100"/>
          <a:sy n="143" d="100"/>
        </p:scale>
        <p:origin x="24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4.svg>
</file>

<file path=ppt/media/image5.png>
</file>

<file path=ppt/media/image6.sv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8">
            <a:extLst>
              <a:ext uri="{FF2B5EF4-FFF2-40B4-BE49-F238E27FC236}">
                <a16:creationId xmlns:a16="http://schemas.microsoft.com/office/drawing/2014/main" id="{AECF9632-682B-E34C-AF6B-679AA5B73506}"/>
              </a:ext>
            </a:extLst>
          </p:cNvPr>
          <p:cNvSpPr/>
          <p:nvPr userDrawn="1"/>
        </p:nvSpPr>
        <p:spPr>
          <a:xfrm>
            <a:off x="-499507" y="1449389"/>
            <a:ext cx="13169583" cy="1709952"/>
          </a:xfrm>
          <a:custGeom>
            <a:avLst/>
            <a:gdLst/>
            <a:ahLst/>
            <a:cxnLst/>
            <a:rect l="l" t="t" r="r" b="b"/>
            <a:pathLst>
              <a:path w="12182475" h="1581785">
                <a:moveTo>
                  <a:pt x="7208507" y="533730"/>
                </a:moveTo>
                <a:lnTo>
                  <a:pt x="7163041" y="534695"/>
                </a:lnTo>
                <a:lnTo>
                  <a:pt x="7117143" y="537591"/>
                </a:lnTo>
                <a:lnTo>
                  <a:pt x="7070877" y="542378"/>
                </a:lnTo>
                <a:lnTo>
                  <a:pt x="7024281" y="549059"/>
                </a:lnTo>
                <a:lnTo>
                  <a:pt x="6977418" y="557606"/>
                </a:lnTo>
                <a:lnTo>
                  <a:pt x="6930352" y="567994"/>
                </a:lnTo>
                <a:lnTo>
                  <a:pt x="6883133" y="580199"/>
                </a:lnTo>
                <a:lnTo>
                  <a:pt x="6835826" y="594207"/>
                </a:lnTo>
                <a:lnTo>
                  <a:pt x="6788467" y="610006"/>
                </a:lnTo>
                <a:lnTo>
                  <a:pt x="6741134" y="627570"/>
                </a:lnTo>
                <a:lnTo>
                  <a:pt x="6693865" y="646874"/>
                </a:lnTo>
                <a:lnTo>
                  <a:pt x="6646735" y="667905"/>
                </a:lnTo>
                <a:lnTo>
                  <a:pt x="6599796" y="690638"/>
                </a:lnTo>
                <a:lnTo>
                  <a:pt x="6553098" y="715060"/>
                </a:lnTo>
                <a:lnTo>
                  <a:pt x="6506692" y="741146"/>
                </a:lnTo>
                <a:lnTo>
                  <a:pt x="6460655" y="768870"/>
                </a:lnTo>
                <a:lnTo>
                  <a:pt x="6415024" y="798220"/>
                </a:lnTo>
                <a:lnTo>
                  <a:pt x="6369863" y="829183"/>
                </a:lnTo>
                <a:lnTo>
                  <a:pt x="6326098" y="861085"/>
                </a:lnTo>
                <a:lnTo>
                  <a:pt x="6283452" y="894080"/>
                </a:lnTo>
                <a:lnTo>
                  <a:pt x="6241948" y="928128"/>
                </a:lnTo>
                <a:lnTo>
                  <a:pt x="6201638" y="963193"/>
                </a:lnTo>
                <a:lnTo>
                  <a:pt x="6162560" y="999210"/>
                </a:lnTo>
                <a:lnTo>
                  <a:pt x="6124740" y="1036142"/>
                </a:lnTo>
                <a:lnTo>
                  <a:pt x="6088227" y="1073937"/>
                </a:lnTo>
                <a:lnTo>
                  <a:pt x="6053061" y="1112558"/>
                </a:lnTo>
                <a:lnTo>
                  <a:pt x="6019266" y="1151940"/>
                </a:lnTo>
                <a:lnTo>
                  <a:pt x="5986881" y="1192060"/>
                </a:lnTo>
                <a:lnTo>
                  <a:pt x="5993879" y="1141577"/>
                </a:lnTo>
                <a:lnTo>
                  <a:pt x="5998972" y="1091526"/>
                </a:lnTo>
                <a:lnTo>
                  <a:pt x="6002159" y="1041908"/>
                </a:lnTo>
                <a:lnTo>
                  <a:pt x="6003442" y="992746"/>
                </a:lnTo>
                <a:lnTo>
                  <a:pt x="6002807" y="944067"/>
                </a:lnTo>
                <a:lnTo>
                  <a:pt x="5999873" y="890803"/>
                </a:lnTo>
                <a:lnTo>
                  <a:pt x="5994616" y="838669"/>
                </a:lnTo>
                <a:lnTo>
                  <a:pt x="5987046" y="787679"/>
                </a:lnTo>
                <a:lnTo>
                  <a:pt x="5977166" y="737844"/>
                </a:lnTo>
                <a:lnTo>
                  <a:pt x="5964974" y="689203"/>
                </a:lnTo>
                <a:lnTo>
                  <a:pt x="5950496" y="641769"/>
                </a:lnTo>
                <a:lnTo>
                  <a:pt x="5933732" y="595566"/>
                </a:lnTo>
                <a:lnTo>
                  <a:pt x="5914669" y="550621"/>
                </a:lnTo>
                <a:lnTo>
                  <a:pt x="5893346" y="506945"/>
                </a:lnTo>
                <a:lnTo>
                  <a:pt x="5869749" y="464566"/>
                </a:lnTo>
                <a:lnTo>
                  <a:pt x="5843879" y="423506"/>
                </a:lnTo>
                <a:lnTo>
                  <a:pt x="5816879" y="385330"/>
                </a:lnTo>
                <a:lnTo>
                  <a:pt x="5788050" y="348843"/>
                </a:lnTo>
                <a:lnTo>
                  <a:pt x="5757430" y="314058"/>
                </a:lnTo>
                <a:lnTo>
                  <a:pt x="5725045" y="281000"/>
                </a:lnTo>
                <a:lnTo>
                  <a:pt x="5690933" y="249669"/>
                </a:lnTo>
                <a:lnTo>
                  <a:pt x="5655145" y="220116"/>
                </a:lnTo>
                <a:lnTo>
                  <a:pt x="5617718" y="192328"/>
                </a:lnTo>
                <a:lnTo>
                  <a:pt x="5578691" y="166344"/>
                </a:lnTo>
                <a:lnTo>
                  <a:pt x="5538089" y="142163"/>
                </a:lnTo>
                <a:lnTo>
                  <a:pt x="5495963" y="119824"/>
                </a:lnTo>
                <a:lnTo>
                  <a:pt x="5452351" y="99326"/>
                </a:lnTo>
                <a:lnTo>
                  <a:pt x="5407279" y="80695"/>
                </a:lnTo>
                <a:lnTo>
                  <a:pt x="5360797" y="63957"/>
                </a:lnTo>
                <a:lnTo>
                  <a:pt x="5312930" y="49110"/>
                </a:lnTo>
                <a:lnTo>
                  <a:pt x="5263731" y="36182"/>
                </a:lnTo>
                <a:lnTo>
                  <a:pt x="5213235" y="25209"/>
                </a:lnTo>
                <a:lnTo>
                  <a:pt x="5161483" y="16179"/>
                </a:lnTo>
                <a:lnTo>
                  <a:pt x="5108499" y="9131"/>
                </a:lnTo>
                <a:lnTo>
                  <a:pt x="5054346" y="4064"/>
                </a:lnTo>
                <a:lnTo>
                  <a:pt x="4999025" y="1016"/>
                </a:lnTo>
                <a:lnTo>
                  <a:pt x="4942611" y="0"/>
                </a:lnTo>
                <a:lnTo>
                  <a:pt x="4898110" y="609"/>
                </a:lnTo>
                <a:lnTo>
                  <a:pt x="4853317" y="2451"/>
                </a:lnTo>
                <a:lnTo>
                  <a:pt x="4808258" y="5486"/>
                </a:lnTo>
                <a:lnTo>
                  <a:pt x="4762957" y="9740"/>
                </a:lnTo>
                <a:lnTo>
                  <a:pt x="4717427" y="15176"/>
                </a:lnTo>
                <a:lnTo>
                  <a:pt x="4671695" y="21805"/>
                </a:lnTo>
                <a:lnTo>
                  <a:pt x="4625797" y="29616"/>
                </a:lnTo>
                <a:lnTo>
                  <a:pt x="4579747" y="38608"/>
                </a:lnTo>
                <a:lnTo>
                  <a:pt x="4533557" y="48755"/>
                </a:lnTo>
                <a:lnTo>
                  <a:pt x="4487265" y="60045"/>
                </a:lnTo>
                <a:lnTo>
                  <a:pt x="4440898" y="72491"/>
                </a:lnTo>
                <a:lnTo>
                  <a:pt x="4394454" y="86080"/>
                </a:lnTo>
                <a:lnTo>
                  <a:pt x="4347984" y="100799"/>
                </a:lnTo>
                <a:lnTo>
                  <a:pt x="4301490" y="116636"/>
                </a:lnTo>
                <a:lnTo>
                  <a:pt x="4255008" y="133591"/>
                </a:lnTo>
                <a:lnTo>
                  <a:pt x="4208551" y="151663"/>
                </a:lnTo>
                <a:lnTo>
                  <a:pt x="4162158" y="170815"/>
                </a:lnTo>
                <a:lnTo>
                  <a:pt x="4115828" y="191071"/>
                </a:lnTo>
                <a:lnTo>
                  <a:pt x="4069600" y="212407"/>
                </a:lnTo>
                <a:lnTo>
                  <a:pt x="4023499" y="234810"/>
                </a:lnTo>
                <a:lnTo>
                  <a:pt x="3977551" y="258279"/>
                </a:lnTo>
                <a:lnTo>
                  <a:pt x="3931755" y="282816"/>
                </a:lnTo>
                <a:lnTo>
                  <a:pt x="3886162" y="308394"/>
                </a:lnTo>
                <a:lnTo>
                  <a:pt x="3840772" y="335026"/>
                </a:lnTo>
                <a:lnTo>
                  <a:pt x="3795623" y="362686"/>
                </a:lnTo>
                <a:lnTo>
                  <a:pt x="3750729" y="391363"/>
                </a:lnTo>
                <a:lnTo>
                  <a:pt x="3706126" y="421068"/>
                </a:lnTo>
                <a:lnTo>
                  <a:pt x="3661816" y="451777"/>
                </a:lnTo>
                <a:lnTo>
                  <a:pt x="3619982" y="481926"/>
                </a:lnTo>
                <a:lnTo>
                  <a:pt x="3578783" y="512724"/>
                </a:lnTo>
                <a:lnTo>
                  <a:pt x="3538258" y="544169"/>
                </a:lnTo>
                <a:lnTo>
                  <a:pt x="3498418" y="576237"/>
                </a:lnTo>
                <a:lnTo>
                  <a:pt x="3459264" y="608914"/>
                </a:lnTo>
                <a:lnTo>
                  <a:pt x="3420808" y="642188"/>
                </a:lnTo>
                <a:lnTo>
                  <a:pt x="3383089" y="676021"/>
                </a:lnTo>
                <a:lnTo>
                  <a:pt x="3346094" y="710425"/>
                </a:lnTo>
                <a:lnTo>
                  <a:pt x="3309848" y="745350"/>
                </a:lnTo>
                <a:lnTo>
                  <a:pt x="3274364" y="780808"/>
                </a:lnTo>
                <a:lnTo>
                  <a:pt x="3239668" y="816775"/>
                </a:lnTo>
                <a:lnTo>
                  <a:pt x="3205746" y="853224"/>
                </a:lnTo>
                <a:lnTo>
                  <a:pt x="3172637" y="890143"/>
                </a:lnTo>
                <a:lnTo>
                  <a:pt x="3140354" y="927519"/>
                </a:lnTo>
                <a:lnTo>
                  <a:pt x="3108896" y="965327"/>
                </a:lnTo>
                <a:lnTo>
                  <a:pt x="3078289" y="1003554"/>
                </a:lnTo>
                <a:lnTo>
                  <a:pt x="3048546" y="1042174"/>
                </a:lnTo>
                <a:lnTo>
                  <a:pt x="3019679" y="1081201"/>
                </a:lnTo>
                <a:lnTo>
                  <a:pt x="2991701" y="1120584"/>
                </a:lnTo>
                <a:lnTo>
                  <a:pt x="2964624" y="1160310"/>
                </a:lnTo>
                <a:lnTo>
                  <a:pt x="2938462" y="1200378"/>
                </a:lnTo>
                <a:lnTo>
                  <a:pt x="2938437" y="1171321"/>
                </a:lnTo>
                <a:lnTo>
                  <a:pt x="2934436" y="1106449"/>
                </a:lnTo>
                <a:lnTo>
                  <a:pt x="2926867" y="1053045"/>
                </a:lnTo>
                <a:lnTo>
                  <a:pt x="2915501" y="1001534"/>
                </a:lnTo>
                <a:lnTo>
                  <a:pt x="2900349" y="951979"/>
                </a:lnTo>
                <a:lnTo>
                  <a:pt x="2881439" y="904443"/>
                </a:lnTo>
                <a:lnTo>
                  <a:pt x="2858782" y="858964"/>
                </a:lnTo>
                <a:lnTo>
                  <a:pt x="2832392" y="815619"/>
                </a:lnTo>
                <a:lnTo>
                  <a:pt x="2804985" y="777925"/>
                </a:lnTo>
                <a:lnTo>
                  <a:pt x="2774886" y="742772"/>
                </a:lnTo>
                <a:lnTo>
                  <a:pt x="2742184" y="710196"/>
                </a:lnTo>
                <a:lnTo>
                  <a:pt x="2706941" y="680237"/>
                </a:lnTo>
                <a:lnTo>
                  <a:pt x="2669273" y="652945"/>
                </a:lnTo>
                <a:lnTo>
                  <a:pt x="2629243" y="628357"/>
                </a:lnTo>
                <a:lnTo>
                  <a:pt x="2586952" y="606513"/>
                </a:lnTo>
                <a:lnTo>
                  <a:pt x="2542463" y="587438"/>
                </a:lnTo>
                <a:lnTo>
                  <a:pt x="2495893" y="571195"/>
                </a:lnTo>
                <a:lnTo>
                  <a:pt x="2447302" y="557822"/>
                </a:lnTo>
                <a:lnTo>
                  <a:pt x="2396794" y="547344"/>
                </a:lnTo>
                <a:lnTo>
                  <a:pt x="2344445" y="539800"/>
                </a:lnTo>
                <a:lnTo>
                  <a:pt x="2290330" y="535254"/>
                </a:lnTo>
                <a:lnTo>
                  <a:pt x="2234552" y="533730"/>
                </a:lnTo>
                <a:lnTo>
                  <a:pt x="2189086" y="534695"/>
                </a:lnTo>
                <a:lnTo>
                  <a:pt x="2143188" y="537591"/>
                </a:lnTo>
                <a:lnTo>
                  <a:pt x="2096922" y="542378"/>
                </a:lnTo>
                <a:lnTo>
                  <a:pt x="2050326" y="549059"/>
                </a:lnTo>
                <a:lnTo>
                  <a:pt x="2003463" y="557606"/>
                </a:lnTo>
                <a:lnTo>
                  <a:pt x="1956396" y="567994"/>
                </a:lnTo>
                <a:lnTo>
                  <a:pt x="1909178" y="580199"/>
                </a:lnTo>
                <a:lnTo>
                  <a:pt x="1861858" y="594207"/>
                </a:lnTo>
                <a:lnTo>
                  <a:pt x="1814512" y="610006"/>
                </a:lnTo>
                <a:lnTo>
                  <a:pt x="1767166" y="627570"/>
                </a:lnTo>
                <a:lnTo>
                  <a:pt x="1719910" y="646874"/>
                </a:lnTo>
                <a:lnTo>
                  <a:pt x="1672780" y="667905"/>
                </a:lnTo>
                <a:lnTo>
                  <a:pt x="1625841" y="690638"/>
                </a:lnTo>
                <a:lnTo>
                  <a:pt x="1579143" y="715060"/>
                </a:lnTo>
                <a:lnTo>
                  <a:pt x="1532737" y="741146"/>
                </a:lnTo>
                <a:lnTo>
                  <a:pt x="1486700" y="768870"/>
                </a:lnTo>
                <a:lnTo>
                  <a:pt x="1441069" y="798220"/>
                </a:lnTo>
                <a:lnTo>
                  <a:pt x="1395907" y="829183"/>
                </a:lnTo>
                <a:lnTo>
                  <a:pt x="1352143" y="861085"/>
                </a:lnTo>
                <a:lnTo>
                  <a:pt x="1309484" y="894080"/>
                </a:lnTo>
                <a:lnTo>
                  <a:pt x="1267993" y="928128"/>
                </a:lnTo>
                <a:lnTo>
                  <a:pt x="1227683" y="963193"/>
                </a:lnTo>
                <a:lnTo>
                  <a:pt x="1188593" y="999210"/>
                </a:lnTo>
                <a:lnTo>
                  <a:pt x="1150785" y="1036142"/>
                </a:lnTo>
                <a:lnTo>
                  <a:pt x="1114272" y="1073937"/>
                </a:lnTo>
                <a:lnTo>
                  <a:pt x="1079093" y="1112558"/>
                </a:lnTo>
                <a:lnTo>
                  <a:pt x="1045298" y="1151940"/>
                </a:lnTo>
                <a:lnTo>
                  <a:pt x="1012926" y="1192060"/>
                </a:lnTo>
                <a:lnTo>
                  <a:pt x="1019911" y="1141577"/>
                </a:lnTo>
                <a:lnTo>
                  <a:pt x="1025017" y="1091526"/>
                </a:lnTo>
                <a:lnTo>
                  <a:pt x="1028204" y="1041908"/>
                </a:lnTo>
                <a:lnTo>
                  <a:pt x="1029487" y="992746"/>
                </a:lnTo>
                <a:lnTo>
                  <a:pt x="1028852" y="944067"/>
                </a:lnTo>
                <a:lnTo>
                  <a:pt x="1025918" y="890803"/>
                </a:lnTo>
                <a:lnTo>
                  <a:pt x="1020660" y="838669"/>
                </a:lnTo>
                <a:lnTo>
                  <a:pt x="1013091" y="787679"/>
                </a:lnTo>
                <a:lnTo>
                  <a:pt x="1003211" y="737844"/>
                </a:lnTo>
                <a:lnTo>
                  <a:pt x="991019" y="689203"/>
                </a:lnTo>
                <a:lnTo>
                  <a:pt x="976541" y="641769"/>
                </a:lnTo>
                <a:lnTo>
                  <a:pt x="959764" y="595566"/>
                </a:lnTo>
                <a:lnTo>
                  <a:pt x="940714" y="550621"/>
                </a:lnTo>
                <a:lnTo>
                  <a:pt x="919378" y="506945"/>
                </a:lnTo>
                <a:lnTo>
                  <a:pt x="895781" y="464566"/>
                </a:lnTo>
                <a:lnTo>
                  <a:pt x="869924" y="423506"/>
                </a:lnTo>
                <a:lnTo>
                  <a:pt x="843661" y="386321"/>
                </a:lnTo>
                <a:lnTo>
                  <a:pt x="815657" y="350723"/>
                </a:lnTo>
                <a:lnTo>
                  <a:pt x="785952" y="316750"/>
                </a:lnTo>
                <a:lnTo>
                  <a:pt x="754570" y="284403"/>
                </a:lnTo>
                <a:lnTo>
                  <a:pt x="721563" y="253707"/>
                </a:lnTo>
                <a:lnTo>
                  <a:pt x="686955" y="224688"/>
                </a:lnTo>
                <a:lnTo>
                  <a:pt x="650786" y="197345"/>
                </a:lnTo>
                <a:lnTo>
                  <a:pt x="613079" y="171691"/>
                </a:lnTo>
                <a:lnTo>
                  <a:pt x="573887" y="147764"/>
                </a:lnTo>
                <a:lnTo>
                  <a:pt x="533234" y="125564"/>
                </a:lnTo>
                <a:lnTo>
                  <a:pt x="491172" y="105105"/>
                </a:lnTo>
                <a:lnTo>
                  <a:pt x="447713" y="86423"/>
                </a:lnTo>
                <a:lnTo>
                  <a:pt x="402894" y="69519"/>
                </a:lnTo>
                <a:lnTo>
                  <a:pt x="356768" y="54406"/>
                </a:lnTo>
                <a:lnTo>
                  <a:pt x="309359" y="41122"/>
                </a:lnTo>
                <a:lnTo>
                  <a:pt x="260718" y="29654"/>
                </a:lnTo>
                <a:lnTo>
                  <a:pt x="210845" y="20040"/>
                </a:lnTo>
                <a:lnTo>
                  <a:pt x="159816" y="12293"/>
                </a:lnTo>
                <a:lnTo>
                  <a:pt x="107632" y="6413"/>
                </a:lnTo>
                <a:lnTo>
                  <a:pt x="54343" y="2438"/>
                </a:lnTo>
                <a:lnTo>
                  <a:pt x="0" y="381"/>
                </a:lnTo>
                <a:lnTo>
                  <a:pt x="0" y="102857"/>
                </a:lnTo>
                <a:lnTo>
                  <a:pt x="54457" y="105092"/>
                </a:lnTo>
                <a:lnTo>
                  <a:pt x="107696" y="109385"/>
                </a:lnTo>
                <a:lnTo>
                  <a:pt x="159677" y="115747"/>
                </a:lnTo>
                <a:lnTo>
                  <a:pt x="210350" y="124129"/>
                </a:lnTo>
                <a:lnTo>
                  <a:pt x="259676" y="134531"/>
                </a:lnTo>
                <a:lnTo>
                  <a:pt x="307606" y="146926"/>
                </a:lnTo>
                <a:lnTo>
                  <a:pt x="354114" y="161290"/>
                </a:lnTo>
                <a:lnTo>
                  <a:pt x="399135" y="177609"/>
                </a:lnTo>
                <a:lnTo>
                  <a:pt x="442633" y="195872"/>
                </a:lnTo>
                <a:lnTo>
                  <a:pt x="484581" y="216039"/>
                </a:lnTo>
                <a:lnTo>
                  <a:pt x="524916" y="238099"/>
                </a:lnTo>
                <a:lnTo>
                  <a:pt x="563613" y="262039"/>
                </a:lnTo>
                <a:lnTo>
                  <a:pt x="600608" y="287832"/>
                </a:lnTo>
                <a:lnTo>
                  <a:pt x="635876" y="315455"/>
                </a:lnTo>
                <a:lnTo>
                  <a:pt x="669366" y="344906"/>
                </a:lnTo>
                <a:lnTo>
                  <a:pt x="701040" y="376148"/>
                </a:lnTo>
                <a:lnTo>
                  <a:pt x="730846" y="409155"/>
                </a:lnTo>
                <a:lnTo>
                  <a:pt x="758748" y="443928"/>
                </a:lnTo>
                <a:lnTo>
                  <a:pt x="784707" y="480441"/>
                </a:lnTo>
                <a:lnTo>
                  <a:pt x="809942" y="520788"/>
                </a:lnTo>
                <a:lnTo>
                  <a:pt x="832751" y="562610"/>
                </a:lnTo>
                <a:lnTo>
                  <a:pt x="853097" y="605891"/>
                </a:lnTo>
                <a:lnTo>
                  <a:pt x="871004" y="650595"/>
                </a:lnTo>
                <a:lnTo>
                  <a:pt x="886434" y="696722"/>
                </a:lnTo>
                <a:lnTo>
                  <a:pt x="899414" y="744207"/>
                </a:lnTo>
                <a:lnTo>
                  <a:pt x="909904" y="793051"/>
                </a:lnTo>
                <a:lnTo>
                  <a:pt x="917905" y="843229"/>
                </a:lnTo>
                <a:lnTo>
                  <a:pt x="923417" y="894702"/>
                </a:lnTo>
                <a:lnTo>
                  <a:pt x="926426" y="947445"/>
                </a:lnTo>
                <a:lnTo>
                  <a:pt x="926985" y="994422"/>
                </a:lnTo>
                <a:lnTo>
                  <a:pt x="925614" y="1041946"/>
                </a:lnTo>
                <a:lnTo>
                  <a:pt x="922312" y="1089964"/>
                </a:lnTo>
                <a:lnTo>
                  <a:pt x="917067" y="1138478"/>
                </a:lnTo>
                <a:lnTo>
                  <a:pt x="909891" y="1187462"/>
                </a:lnTo>
                <a:lnTo>
                  <a:pt x="900798" y="1236903"/>
                </a:lnTo>
                <a:lnTo>
                  <a:pt x="889787" y="1286789"/>
                </a:lnTo>
                <a:lnTo>
                  <a:pt x="876858" y="1337081"/>
                </a:lnTo>
                <a:lnTo>
                  <a:pt x="862012" y="1387767"/>
                </a:lnTo>
                <a:lnTo>
                  <a:pt x="845261" y="1438821"/>
                </a:lnTo>
                <a:lnTo>
                  <a:pt x="826604" y="1490243"/>
                </a:lnTo>
                <a:lnTo>
                  <a:pt x="806056" y="1541995"/>
                </a:lnTo>
                <a:lnTo>
                  <a:pt x="900734" y="1581213"/>
                </a:lnTo>
                <a:lnTo>
                  <a:pt x="918984" y="1539354"/>
                </a:lnTo>
                <a:lnTo>
                  <a:pt x="938911" y="1497799"/>
                </a:lnTo>
                <a:lnTo>
                  <a:pt x="960475" y="1456613"/>
                </a:lnTo>
                <a:lnTo>
                  <a:pt x="983640" y="1415834"/>
                </a:lnTo>
                <a:lnTo>
                  <a:pt x="1008367" y="1375511"/>
                </a:lnTo>
                <a:lnTo>
                  <a:pt x="1034618" y="1335684"/>
                </a:lnTo>
                <a:lnTo>
                  <a:pt x="1062355" y="1296390"/>
                </a:lnTo>
                <a:lnTo>
                  <a:pt x="1091552" y="1257693"/>
                </a:lnTo>
                <a:lnTo>
                  <a:pt x="1122159" y="1219619"/>
                </a:lnTo>
                <a:lnTo>
                  <a:pt x="1154137" y="1182230"/>
                </a:lnTo>
                <a:lnTo>
                  <a:pt x="1187462" y="1145565"/>
                </a:lnTo>
                <a:lnTo>
                  <a:pt x="1222082" y="1109662"/>
                </a:lnTo>
                <a:lnTo>
                  <a:pt x="1257973" y="1074572"/>
                </a:lnTo>
                <a:lnTo>
                  <a:pt x="1295082" y="1040333"/>
                </a:lnTo>
                <a:lnTo>
                  <a:pt x="1333385" y="1006995"/>
                </a:lnTo>
                <a:lnTo>
                  <a:pt x="1372844" y="974610"/>
                </a:lnTo>
                <a:lnTo>
                  <a:pt x="1413421" y="943216"/>
                </a:lnTo>
                <a:lnTo>
                  <a:pt x="1455077" y="912863"/>
                </a:lnTo>
                <a:lnTo>
                  <a:pt x="1499844" y="882218"/>
                </a:lnTo>
                <a:lnTo>
                  <a:pt x="1545056" y="853262"/>
                </a:lnTo>
                <a:lnTo>
                  <a:pt x="1590649" y="826008"/>
                </a:lnTo>
                <a:lnTo>
                  <a:pt x="1636572" y="800481"/>
                </a:lnTo>
                <a:lnTo>
                  <a:pt x="1682762" y="776719"/>
                </a:lnTo>
                <a:lnTo>
                  <a:pt x="1729130" y="754722"/>
                </a:lnTo>
                <a:lnTo>
                  <a:pt x="1775650" y="734517"/>
                </a:lnTo>
                <a:lnTo>
                  <a:pt x="1822234" y="716140"/>
                </a:lnTo>
                <a:lnTo>
                  <a:pt x="1868843" y="699604"/>
                </a:lnTo>
                <a:lnTo>
                  <a:pt x="1915388" y="684923"/>
                </a:lnTo>
                <a:lnTo>
                  <a:pt x="1961819" y="672134"/>
                </a:lnTo>
                <a:lnTo>
                  <a:pt x="2008073" y="661250"/>
                </a:lnTo>
                <a:lnTo>
                  <a:pt x="2054098" y="652297"/>
                </a:lnTo>
                <a:lnTo>
                  <a:pt x="2099818" y="645299"/>
                </a:lnTo>
                <a:lnTo>
                  <a:pt x="2145169" y="640270"/>
                </a:lnTo>
                <a:lnTo>
                  <a:pt x="2190102" y="637235"/>
                </a:lnTo>
                <a:lnTo>
                  <a:pt x="2234552" y="636219"/>
                </a:lnTo>
                <a:lnTo>
                  <a:pt x="2290749" y="637959"/>
                </a:lnTo>
                <a:lnTo>
                  <a:pt x="2344877" y="643140"/>
                </a:lnTo>
                <a:lnTo>
                  <a:pt x="2396833" y="651713"/>
                </a:lnTo>
                <a:lnTo>
                  <a:pt x="2446490" y="663625"/>
                </a:lnTo>
                <a:lnTo>
                  <a:pt x="2493734" y="678815"/>
                </a:lnTo>
                <a:lnTo>
                  <a:pt x="2538450" y="697230"/>
                </a:lnTo>
                <a:lnTo>
                  <a:pt x="2580538" y="718832"/>
                </a:lnTo>
                <a:lnTo>
                  <a:pt x="2619845" y="743546"/>
                </a:lnTo>
                <a:lnTo>
                  <a:pt x="2656281" y="771334"/>
                </a:lnTo>
                <a:lnTo>
                  <a:pt x="2689733" y="802132"/>
                </a:lnTo>
                <a:lnTo>
                  <a:pt x="2720073" y="835888"/>
                </a:lnTo>
                <a:lnTo>
                  <a:pt x="2747175" y="872553"/>
                </a:lnTo>
                <a:lnTo>
                  <a:pt x="2772626" y="915111"/>
                </a:lnTo>
                <a:lnTo>
                  <a:pt x="2793822" y="960247"/>
                </a:lnTo>
                <a:lnTo>
                  <a:pt x="2810764" y="1007884"/>
                </a:lnTo>
                <a:lnTo>
                  <a:pt x="2823426" y="1057960"/>
                </a:lnTo>
                <a:lnTo>
                  <a:pt x="2831757" y="1110373"/>
                </a:lnTo>
                <a:lnTo>
                  <a:pt x="2835770" y="1165072"/>
                </a:lnTo>
                <a:lnTo>
                  <a:pt x="2835846" y="1209802"/>
                </a:lnTo>
                <a:lnTo>
                  <a:pt x="2833141" y="1255293"/>
                </a:lnTo>
                <a:lnTo>
                  <a:pt x="2827693" y="1301508"/>
                </a:lnTo>
                <a:lnTo>
                  <a:pt x="2819476" y="1348409"/>
                </a:lnTo>
                <a:lnTo>
                  <a:pt x="2808528" y="1395945"/>
                </a:lnTo>
                <a:lnTo>
                  <a:pt x="2794838" y="1444091"/>
                </a:lnTo>
                <a:lnTo>
                  <a:pt x="2778429" y="1492783"/>
                </a:lnTo>
                <a:lnTo>
                  <a:pt x="2759303" y="1541995"/>
                </a:lnTo>
                <a:lnTo>
                  <a:pt x="2853994" y="1581213"/>
                </a:lnTo>
                <a:lnTo>
                  <a:pt x="2872663" y="1537677"/>
                </a:lnTo>
                <a:lnTo>
                  <a:pt x="2892437" y="1494459"/>
                </a:lnTo>
                <a:lnTo>
                  <a:pt x="2913316" y="1451559"/>
                </a:lnTo>
                <a:lnTo>
                  <a:pt x="2935274" y="1409001"/>
                </a:lnTo>
                <a:lnTo>
                  <a:pt x="2958274" y="1366812"/>
                </a:lnTo>
                <a:lnTo>
                  <a:pt x="2982303" y="1324991"/>
                </a:lnTo>
                <a:lnTo>
                  <a:pt x="3007322" y="1283576"/>
                </a:lnTo>
                <a:lnTo>
                  <a:pt x="3033318" y="1242568"/>
                </a:lnTo>
                <a:lnTo>
                  <a:pt x="3060268" y="1201991"/>
                </a:lnTo>
                <a:lnTo>
                  <a:pt x="3088132" y="1161859"/>
                </a:lnTo>
                <a:lnTo>
                  <a:pt x="3116910" y="1122197"/>
                </a:lnTo>
                <a:lnTo>
                  <a:pt x="3146552" y="1083017"/>
                </a:lnTo>
                <a:lnTo>
                  <a:pt x="3177044" y="1044346"/>
                </a:lnTo>
                <a:lnTo>
                  <a:pt x="3208363" y="1006182"/>
                </a:lnTo>
                <a:lnTo>
                  <a:pt x="3240481" y="968552"/>
                </a:lnTo>
                <a:lnTo>
                  <a:pt x="3273387" y="931481"/>
                </a:lnTo>
                <a:lnTo>
                  <a:pt x="3307029" y="894981"/>
                </a:lnTo>
                <a:lnTo>
                  <a:pt x="3341408" y="859066"/>
                </a:lnTo>
                <a:lnTo>
                  <a:pt x="3376485" y="823760"/>
                </a:lnTo>
                <a:lnTo>
                  <a:pt x="3412248" y="789063"/>
                </a:lnTo>
                <a:lnTo>
                  <a:pt x="3448659" y="755015"/>
                </a:lnTo>
                <a:lnTo>
                  <a:pt x="3485692" y="721626"/>
                </a:lnTo>
                <a:lnTo>
                  <a:pt x="3523335" y="688924"/>
                </a:lnTo>
                <a:lnTo>
                  <a:pt x="3561550" y="656894"/>
                </a:lnTo>
                <a:lnTo>
                  <a:pt x="3600323" y="625589"/>
                </a:lnTo>
                <a:lnTo>
                  <a:pt x="3639629" y="595007"/>
                </a:lnTo>
                <a:lnTo>
                  <a:pt x="3679444" y="565162"/>
                </a:lnTo>
                <a:lnTo>
                  <a:pt x="3719728" y="536092"/>
                </a:lnTo>
                <a:lnTo>
                  <a:pt x="3760470" y="507796"/>
                </a:lnTo>
                <a:lnTo>
                  <a:pt x="3801656" y="480301"/>
                </a:lnTo>
                <a:lnTo>
                  <a:pt x="3843236" y="453605"/>
                </a:lnTo>
                <a:lnTo>
                  <a:pt x="3885196" y="427761"/>
                </a:lnTo>
                <a:lnTo>
                  <a:pt x="3927513" y="402755"/>
                </a:lnTo>
                <a:lnTo>
                  <a:pt x="3970172" y="378625"/>
                </a:lnTo>
                <a:lnTo>
                  <a:pt x="4013123" y="355371"/>
                </a:lnTo>
                <a:lnTo>
                  <a:pt x="4056367" y="333032"/>
                </a:lnTo>
                <a:lnTo>
                  <a:pt x="4099864" y="311607"/>
                </a:lnTo>
                <a:lnTo>
                  <a:pt x="4143603" y="291109"/>
                </a:lnTo>
                <a:lnTo>
                  <a:pt x="4187545" y="271576"/>
                </a:lnTo>
                <a:lnTo>
                  <a:pt x="4231678" y="253022"/>
                </a:lnTo>
                <a:lnTo>
                  <a:pt x="4275963" y="235445"/>
                </a:lnTo>
                <a:lnTo>
                  <a:pt x="4320387" y="218884"/>
                </a:lnTo>
                <a:lnTo>
                  <a:pt x="4364914" y="203339"/>
                </a:lnTo>
                <a:lnTo>
                  <a:pt x="4409529" y="188836"/>
                </a:lnTo>
                <a:lnTo>
                  <a:pt x="4454207" y="175399"/>
                </a:lnTo>
                <a:lnTo>
                  <a:pt x="4498924" y="163042"/>
                </a:lnTo>
                <a:lnTo>
                  <a:pt x="4543653" y="151765"/>
                </a:lnTo>
                <a:lnTo>
                  <a:pt x="4588357" y="141617"/>
                </a:lnTo>
                <a:lnTo>
                  <a:pt x="4633036" y="132588"/>
                </a:lnTo>
                <a:lnTo>
                  <a:pt x="4677638" y="124701"/>
                </a:lnTo>
                <a:lnTo>
                  <a:pt x="4722165" y="117995"/>
                </a:lnTo>
                <a:lnTo>
                  <a:pt x="4766576" y="112458"/>
                </a:lnTo>
                <a:lnTo>
                  <a:pt x="4810849" y="108127"/>
                </a:lnTo>
                <a:lnTo>
                  <a:pt x="4854968" y="105003"/>
                </a:lnTo>
                <a:lnTo>
                  <a:pt x="4898898" y="103124"/>
                </a:lnTo>
                <a:lnTo>
                  <a:pt x="4942611" y="102489"/>
                </a:lnTo>
                <a:lnTo>
                  <a:pt x="4999367" y="103606"/>
                </a:lnTo>
                <a:lnTo>
                  <a:pt x="5054854" y="106921"/>
                </a:lnTo>
                <a:lnTo>
                  <a:pt x="5109032" y="112433"/>
                </a:lnTo>
                <a:lnTo>
                  <a:pt x="5161839" y="120103"/>
                </a:lnTo>
                <a:lnTo>
                  <a:pt x="5213235" y="129921"/>
                </a:lnTo>
                <a:lnTo>
                  <a:pt x="5263185" y="141871"/>
                </a:lnTo>
                <a:lnTo>
                  <a:pt x="5311622" y="155905"/>
                </a:lnTo>
                <a:lnTo>
                  <a:pt x="5358511" y="172034"/>
                </a:lnTo>
                <a:lnTo>
                  <a:pt x="5403812" y="190207"/>
                </a:lnTo>
                <a:lnTo>
                  <a:pt x="5447462" y="210426"/>
                </a:lnTo>
                <a:lnTo>
                  <a:pt x="5489422" y="232664"/>
                </a:lnTo>
                <a:lnTo>
                  <a:pt x="5529643" y="256882"/>
                </a:lnTo>
                <a:lnTo>
                  <a:pt x="5568086" y="283083"/>
                </a:lnTo>
                <a:lnTo>
                  <a:pt x="5604700" y="311226"/>
                </a:lnTo>
                <a:lnTo>
                  <a:pt x="5639435" y="341299"/>
                </a:lnTo>
                <a:lnTo>
                  <a:pt x="5672239" y="373278"/>
                </a:lnTo>
                <a:lnTo>
                  <a:pt x="5703087" y="407149"/>
                </a:lnTo>
                <a:lnTo>
                  <a:pt x="5731916" y="442874"/>
                </a:lnTo>
                <a:lnTo>
                  <a:pt x="5758675" y="480441"/>
                </a:lnTo>
                <a:lnTo>
                  <a:pt x="5783910" y="520788"/>
                </a:lnTo>
                <a:lnTo>
                  <a:pt x="5806706" y="562610"/>
                </a:lnTo>
                <a:lnTo>
                  <a:pt x="5827065" y="605891"/>
                </a:lnTo>
                <a:lnTo>
                  <a:pt x="5844959" y="650595"/>
                </a:lnTo>
                <a:lnTo>
                  <a:pt x="5860402" y="696722"/>
                </a:lnTo>
                <a:lnTo>
                  <a:pt x="5873369" y="744207"/>
                </a:lnTo>
                <a:lnTo>
                  <a:pt x="5883859" y="793051"/>
                </a:lnTo>
                <a:lnTo>
                  <a:pt x="5891860" y="843229"/>
                </a:lnTo>
                <a:lnTo>
                  <a:pt x="5897372" y="894702"/>
                </a:lnTo>
                <a:lnTo>
                  <a:pt x="5900382" y="947445"/>
                </a:lnTo>
                <a:lnTo>
                  <a:pt x="5900953" y="994422"/>
                </a:lnTo>
                <a:lnTo>
                  <a:pt x="5899569" y="1041946"/>
                </a:lnTo>
                <a:lnTo>
                  <a:pt x="5896267" y="1089964"/>
                </a:lnTo>
                <a:lnTo>
                  <a:pt x="5891022" y="1138478"/>
                </a:lnTo>
                <a:lnTo>
                  <a:pt x="5883859" y="1187462"/>
                </a:lnTo>
                <a:lnTo>
                  <a:pt x="5874753" y="1236903"/>
                </a:lnTo>
                <a:lnTo>
                  <a:pt x="5863742" y="1286789"/>
                </a:lnTo>
                <a:lnTo>
                  <a:pt x="5850814" y="1337081"/>
                </a:lnTo>
                <a:lnTo>
                  <a:pt x="5835967" y="1387767"/>
                </a:lnTo>
                <a:lnTo>
                  <a:pt x="5819229" y="1438821"/>
                </a:lnTo>
                <a:lnTo>
                  <a:pt x="5800572" y="1490243"/>
                </a:lnTo>
                <a:lnTo>
                  <a:pt x="5780011" y="1541995"/>
                </a:lnTo>
                <a:lnTo>
                  <a:pt x="5874690" y="1581213"/>
                </a:lnTo>
                <a:lnTo>
                  <a:pt x="5892939" y="1539354"/>
                </a:lnTo>
                <a:lnTo>
                  <a:pt x="5912866" y="1497799"/>
                </a:lnTo>
                <a:lnTo>
                  <a:pt x="5934430" y="1456613"/>
                </a:lnTo>
                <a:lnTo>
                  <a:pt x="5957595" y="1415834"/>
                </a:lnTo>
                <a:lnTo>
                  <a:pt x="5982322" y="1375511"/>
                </a:lnTo>
                <a:lnTo>
                  <a:pt x="6008573" y="1335684"/>
                </a:lnTo>
                <a:lnTo>
                  <a:pt x="6036310" y="1296390"/>
                </a:lnTo>
                <a:lnTo>
                  <a:pt x="6065507" y="1257693"/>
                </a:lnTo>
                <a:lnTo>
                  <a:pt x="6096114" y="1219619"/>
                </a:lnTo>
                <a:lnTo>
                  <a:pt x="6128093" y="1182230"/>
                </a:lnTo>
                <a:lnTo>
                  <a:pt x="6161417" y="1145565"/>
                </a:lnTo>
                <a:lnTo>
                  <a:pt x="6196038" y="1109662"/>
                </a:lnTo>
                <a:lnTo>
                  <a:pt x="6231928" y="1074572"/>
                </a:lnTo>
                <a:lnTo>
                  <a:pt x="6269037" y="1040333"/>
                </a:lnTo>
                <a:lnTo>
                  <a:pt x="6307353" y="1006995"/>
                </a:lnTo>
                <a:lnTo>
                  <a:pt x="6346812" y="974610"/>
                </a:lnTo>
                <a:lnTo>
                  <a:pt x="6387376" y="943216"/>
                </a:lnTo>
                <a:lnTo>
                  <a:pt x="6429032" y="912863"/>
                </a:lnTo>
                <a:lnTo>
                  <a:pt x="6473799" y="882218"/>
                </a:lnTo>
                <a:lnTo>
                  <a:pt x="6519011" y="853262"/>
                </a:lnTo>
                <a:lnTo>
                  <a:pt x="6564617" y="826008"/>
                </a:lnTo>
                <a:lnTo>
                  <a:pt x="6610540" y="800481"/>
                </a:lnTo>
                <a:lnTo>
                  <a:pt x="6656718" y="776719"/>
                </a:lnTo>
                <a:lnTo>
                  <a:pt x="6703098" y="754722"/>
                </a:lnTo>
                <a:lnTo>
                  <a:pt x="6749605" y="734517"/>
                </a:lnTo>
                <a:lnTo>
                  <a:pt x="6796202" y="716140"/>
                </a:lnTo>
                <a:lnTo>
                  <a:pt x="6842798" y="699604"/>
                </a:lnTo>
                <a:lnTo>
                  <a:pt x="6889343" y="684923"/>
                </a:lnTo>
                <a:lnTo>
                  <a:pt x="6935775" y="672134"/>
                </a:lnTo>
                <a:lnTo>
                  <a:pt x="6982041" y="661250"/>
                </a:lnTo>
                <a:lnTo>
                  <a:pt x="7028053" y="652297"/>
                </a:lnTo>
                <a:lnTo>
                  <a:pt x="7073773" y="645299"/>
                </a:lnTo>
                <a:lnTo>
                  <a:pt x="7119137" y="640270"/>
                </a:lnTo>
                <a:lnTo>
                  <a:pt x="7164070" y="637235"/>
                </a:lnTo>
                <a:lnTo>
                  <a:pt x="7208507" y="636219"/>
                </a:lnTo>
                <a:lnTo>
                  <a:pt x="7208507" y="533730"/>
                </a:lnTo>
                <a:close/>
              </a:path>
              <a:path w="12182475" h="1581785">
                <a:moveTo>
                  <a:pt x="12182475" y="533730"/>
                </a:moveTo>
                <a:lnTo>
                  <a:pt x="12137009" y="534695"/>
                </a:lnTo>
                <a:lnTo>
                  <a:pt x="12091111" y="537591"/>
                </a:lnTo>
                <a:lnTo>
                  <a:pt x="12044832" y="542391"/>
                </a:lnTo>
                <a:lnTo>
                  <a:pt x="11998236" y="549059"/>
                </a:lnTo>
                <a:lnTo>
                  <a:pt x="11951386" y="557606"/>
                </a:lnTo>
                <a:lnTo>
                  <a:pt x="11904307" y="567994"/>
                </a:lnTo>
                <a:lnTo>
                  <a:pt x="11857088" y="580199"/>
                </a:lnTo>
                <a:lnTo>
                  <a:pt x="11809781" y="594207"/>
                </a:lnTo>
                <a:lnTo>
                  <a:pt x="11762423" y="610006"/>
                </a:lnTo>
                <a:lnTo>
                  <a:pt x="11715090" y="627570"/>
                </a:lnTo>
                <a:lnTo>
                  <a:pt x="11667833" y="646874"/>
                </a:lnTo>
                <a:lnTo>
                  <a:pt x="11620703" y="667905"/>
                </a:lnTo>
                <a:lnTo>
                  <a:pt x="11573764" y="690638"/>
                </a:lnTo>
                <a:lnTo>
                  <a:pt x="11527066" y="715060"/>
                </a:lnTo>
                <a:lnTo>
                  <a:pt x="11480660" y="741146"/>
                </a:lnTo>
                <a:lnTo>
                  <a:pt x="11434623" y="768870"/>
                </a:lnTo>
                <a:lnTo>
                  <a:pt x="11388992" y="798220"/>
                </a:lnTo>
                <a:lnTo>
                  <a:pt x="11343831" y="829183"/>
                </a:lnTo>
                <a:lnTo>
                  <a:pt x="11300066" y="861085"/>
                </a:lnTo>
                <a:lnTo>
                  <a:pt x="11257407" y="894080"/>
                </a:lnTo>
                <a:lnTo>
                  <a:pt x="11215903" y="928128"/>
                </a:lnTo>
                <a:lnTo>
                  <a:pt x="11175594" y="963193"/>
                </a:lnTo>
                <a:lnTo>
                  <a:pt x="11136516" y="999210"/>
                </a:lnTo>
                <a:lnTo>
                  <a:pt x="11098695" y="1036142"/>
                </a:lnTo>
                <a:lnTo>
                  <a:pt x="11062183" y="1073937"/>
                </a:lnTo>
                <a:lnTo>
                  <a:pt x="11027016" y="1112558"/>
                </a:lnTo>
                <a:lnTo>
                  <a:pt x="10993222" y="1151940"/>
                </a:lnTo>
                <a:lnTo>
                  <a:pt x="10960849" y="1192060"/>
                </a:lnTo>
                <a:lnTo>
                  <a:pt x="10967847" y="1141590"/>
                </a:lnTo>
                <a:lnTo>
                  <a:pt x="10972940" y="1091526"/>
                </a:lnTo>
                <a:lnTo>
                  <a:pt x="10976127" y="1041908"/>
                </a:lnTo>
                <a:lnTo>
                  <a:pt x="10977397" y="992746"/>
                </a:lnTo>
                <a:lnTo>
                  <a:pt x="10976762" y="944067"/>
                </a:lnTo>
                <a:lnTo>
                  <a:pt x="10973829" y="890816"/>
                </a:lnTo>
                <a:lnTo>
                  <a:pt x="10968571" y="838669"/>
                </a:lnTo>
                <a:lnTo>
                  <a:pt x="10961002" y="787679"/>
                </a:lnTo>
                <a:lnTo>
                  <a:pt x="10951121" y="737844"/>
                </a:lnTo>
                <a:lnTo>
                  <a:pt x="10938929" y="689203"/>
                </a:lnTo>
                <a:lnTo>
                  <a:pt x="10924451" y="641769"/>
                </a:lnTo>
                <a:lnTo>
                  <a:pt x="10907687" y="595566"/>
                </a:lnTo>
                <a:lnTo>
                  <a:pt x="10888637" y="550621"/>
                </a:lnTo>
                <a:lnTo>
                  <a:pt x="10867301" y="506945"/>
                </a:lnTo>
                <a:lnTo>
                  <a:pt x="10843705" y="464566"/>
                </a:lnTo>
                <a:lnTo>
                  <a:pt x="10817847" y="423506"/>
                </a:lnTo>
                <a:lnTo>
                  <a:pt x="10790847" y="385330"/>
                </a:lnTo>
                <a:lnTo>
                  <a:pt x="10762018" y="348843"/>
                </a:lnTo>
                <a:lnTo>
                  <a:pt x="10731386" y="314058"/>
                </a:lnTo>
                <a:lnTo>
                  <a:pt x="10699001" y="281000"/>
                </a:lnTo>
                <a:lnTo>
                  <a:pt x="10664889" y="249682"/>
                </a:lnTo>
                <a:lnTo>
                  <a:pt x="10629113" y="220116"/>
                </a:lnTo>
                <a:lnTo>
                  <a:pt x="10591673" y="192328"/>
                </a:lnTo>
                <a:lnTo>
                  <a:pt x="10552646" y="166344"/>
                </a:lnTo>
                <a:lnTo>
                  <a:pt x="10512044" y="142163"/>
                </a:lnTo>
                <a:lnTo>
                  <a:pt x="10469918" y="119824"/>
                </a:lnTo>
                <a:lnTo>
                  <a:pt x="10426294" y="99326"/>
                </a:lnTo>
                <a:lnTo>
                  <a:pt x="10381234" y="80695"/>
                </a:lnTo>
                <a:lnTo>
                  <a:pt x="10334739" y="63957"/>
                </a:lnTo>
                <a:lnTo>
                  <a:pt x="10286886" y="49110"/>
                </a:lnTo>
                <a:lnTo>
                  <a:pt x="10237686" y="36195"/>
                </a:lnTo>
                <a:lnTo>
                  <a:pt x="10187191" y="25209"/>
                </a:lnTo>
                <a:lnTo>
                  <a:pt x="10135438" y="16179"/>
                </a:lnTo>
                <a:lnTo>
                  <a:pt x="10082454" y="9131"/>
                </a:lnTo>
                <a:lnTo>
                  <a:pt x="10028288" y="4064"/>
                </a:lnTo>
                <a:lnTo>
                  <a:pt x="9972980" y="1016"/>
                </a:lnTo>
                <a:lnTo>
                  <a:pt x="9916566" y="0"/>
                </a:lnTo>
                <a:lnTo>
                  <a:pt x="9872066" y="609"/>
                </a:lnTo>
                <a:lnTo>
                  <a:pt x="9827273" y="2451"/>
                </a:lnTo>
                <a:lnTo>
                  <a:pt x="9782213" y="5486"/>
                </a:lnTo>
                <a:lnTo>
                  <a:pt x="9736899" y="9740"/>
                </a:lnTo>
                <a:lnTo>
                  <a:pt x="9691383" y="15176"/>
                </a:lnTo>
                <a:lnTo>
                  <a:pt x="9645650" y="21818"/>
                </a:lnTo>
                <a:lnTo>
                  <a:pt x="9599752" y="29629"/>
                </a:lnTo>
                <a:lnTo>
                  <a:pt x="9553702" y="38608"/>
                </a:lnTo>
                <a:lnTo>
                  <a:pt x="9507512" y="48755"/>
                </a:lnTo>
                <a:lnTo>
                  <a:pt x="9461221" y="60045"/>
                </a:lnTo>
                <a:lnTo>
                  <a:pt x="9414840" y="72504"/>
                </a:lnTo>
                <a:lnTo>
                  <a:pt x="9368409" y="86080"/>
                </a:lnTo>
                <a:lnTo>
                  <a:pt x="9321940" y="100799"/>
                </a:lnTo>
                <a:lnTo>
                  <a:pt x="9275445" y="116636"/>
                </a:lnTo>
                <a:lnTo>
                  <a:pt x="9228963" y="133604"/>
                </a:lnTo>
                <a:lnTo>
                  <a:pt x="9182506" y="151663"/>
                </a:lnTo>
                <a:lnTo>
                  <a:pt x="9136113" y="170815"/>
                </a:lnTo>
                <a:lnTo>
                  <a:pt x="9089784" y="191071"/>
                </a:lnTo>
                <a:lnTo>
                  <a:pt x="9043556" y="212407"/>
                </a:lnTo>
                <a:lnTo>
                  <a:pt x="8997455" y="234810"/>
                </a:lnTo>
                <a:lnTo>
                  <a:pt x="8951493" y="258279"/>
                </a:lnTo>
                <a:lnTo>
                  <a:pt x="8905710" y="282816"/>
                </a:lnTo>
                <a:lnTo>
                  <a:pt x="8860104" y="308394"/>
                </a:lnTo>
                <a:lnTo>
                  <a:pt x="8814727" y="335026"/>
                </a:lnTo>
                <a:lnTo>
                  <a:pt x="8769566" y="362686"/>
                </a:lnTo>
                <a:lnTo>
                  <a:pt x="8724684" y="391363"/>
                </a:lnTo>
                <a:lnTo>
                  <a:pt x="8680069" y="421068"/>
                </a:lnTo>
                <a:lnTo>
                  <a:pt x="8635771" y="451777"/>
                </a:lnTo>
                <a:lnTo>
                  <a:pt x="8593938" y="481926"/>
                </a:lnTo>
                <a:lnTo>
                  <a:pt x="8552739" y="512724"/>
                </a:lnTo>
                <a:lnTo>
                  <a:pt x="8512213" y="544169"/>
                </a:lnTo>
                <a:lnTo>
                  <a:pt x="8472373" y="576237"/>
                </a:lnTo>
                <a:lnTo>
                  <a:pt x="8433219" y="608914"/>
                </a:lnTo>
                <a:lnTo>
                  <a:pt x="8394763" y="642188"/>
                </a:lnTo>
                <a:lnTo>
                  <a:pt x="8357044" y="676021"/>
                </a:lnTo>
                <a:lnTo>
                  <a:pt x="8320049" y="710425"/>
                </a:lnTo>
                <a:lnTo>
                  <a:pt x="8283803" y="745363"/>
                </a:lnTo>
                <a:lnTo>
                  <a:pt x="8248320" y="780808"/>
                </a:lnTo>
                <a:lnTo>
                  <a:pt x="8213623" y="816775"/>
                </a:lnTo>
                <a:lnTo>
                  <a:pt x="8179702" y="853224"/>
                </a:lnTo>
                <a:lnTo>
                  <a:pt x="8146593" y="890143"/>
                </a:lnTo>
                <a:lnTo>
                  <a:pt x="8114309" y="927519"/>
                </a:lnTo>
                <a:lnTo>
                  <a:pt x="8082851" y="965327"/>
                </a:lnTo>
                <a:lnTo>
                  <a:pt x="8052244" y="1003554"/>
                </a:lnTo>
                <a:lnTo>
                  <a:pt x="8022501" y="1042187"/>
                </a:lnTo>
                <a:lnTo>
                  <a:pt x="7993634" y="1081201"/>
                </a:lnTo>
                <a:lnTo>
                  <a:pt x="7965656" y="1120584"/>
                </a:lnTo>
                <a:lnTo>
                  <a:pt x="7938579" y="1160310"/>
                </a:lnTo>
                <a:lnTo>
                  <a:pt x="7912417" y="1200378"/>
                </a:lnTo>
                <a:lnTo>
                  <a:pt x="7912405" y="1171321"/>
                </a:lnTo>
                <a:lnTo>
                  <a:pt x="7908404" y="1106449"/>
                </a:lnTo>
                <a:lnTo>
                  <a:pt x="7900835" y="1053045"/>
                </a:lnTo>
                <a:lnTo>
                  <a:pt x="7889456" y="1001534"/>
                </a:lnTo>
                <a:lnTo>
                  <a:pt x="7874305" y="951979"/>
                </a:lnTo>
                <a:lnTo>
                  <a:pt x="7855394" y="904443"/>
                </a:lnTo>
                <a:lnTo>
                  <a:pt x="7832738" y="858964"/>
                </a:lnTo>
                <a:lnTo>
                  <a:pt x="7806347" y="815619"/>
                </a:lnTo>
                <a:lnTo>
                  <a:pt x="7778940" y="777925"/>
                </a:lnTo>
                <a:lnTo>
                  <a:pt x="7748841" y="742772"/>
                </a:lnTo>
                <a:lnTo>
                  <a:pt x="7716139" y="710196"/>
                </a:lnTo>
                <a:lnTo>
                  <a:pt x="7680896" y="680237"/>
                </a:lnTo>
                <a:lnTo>
                  <a:pt x="7643228" y="652945"/>
                </a:lnTo>
                <a:lnTo>
                  <a:pt x="7603198" y="628357"/>
                </a:lnTo>
                <a:lnTo>
                  <a:pt x="7560907" y="606513"/>
                </a:lnTo>
                <a:lnTo>
                  <a:pt x="7516431" y="587438"/>
                </a:lnTo>
                <a:lnTo>
                  <a:pt x="7469860" y="571195"/>
                </a:lnTo>
                <a:lnTo>
                  <a:pt x="7421270" y="557822"/>
                </a:lnTo>
                <a:lnTo>
                  <a:pt x="7370762" y="547344"/>
                </a:lnTo>
                <a:lnTo>
                  <a:pt x="7318400" y="539800"/>
                </a:lnTo>
                <a:lnTo>
                  <a:pt x="7264298" y="535254"/>
                </a:lnTo>
                <a:lnTo>
                  <a:pt x="7208520" y="533730"/>
                </a:lnTo>
                <a:lnTo>
                  <a:pt x="7208520" y="636219"/>
                </a:lnTo>
                <a:lnTo>
                  <a:pt x="7264705" y="637959"/>
                </a:lnTo>
                <a:lnTo>
                  <a:pt x="7318832" y="643140"/>
                </a:lnTo>
                <a:lnTo>
                  <a:pt x="7370788" y="651713"/>
                </a:lnTo>
                <a:lnTo>
                  <a:pt x="7420445" y="663625"/>
                </a:lnTo>
                <a:lnTo>
                  <a:pt x="7467689" y="678815"/>
                </a:lnTo>
                <a:lnTo>
                  <a:pt x="7512418" y="697242"/>
                </a:lnTo>
                <a:lnTo>
                  <a:pt x="7554493" y="718832"/>
                </a:lnTo>
                <a:lnTo>
                  <a:pt x="7593800" y="743546"/>
                </a:lnTo>
                <a:lnTo>
                  <a:pt x="7630249" y="771334"/>
                </a:lnTo>
                <a:lnTo>
                  <a:pt x="7663688" y="802132"/>
                </a:lnTo>
                <a:lnTo>
                  <a:pt x="7694028" y="835888"/>
                </a:lnTo>
                <a:lnTo>
                  <a:pt x="7721143" y="872553"/>
                </a:lnTo>
                <a:lnTo>
                  <a:pt x="7746581" y="915111"/>
                </a:lnTo>
                <a:lnTo>
                  <a:pt x="7767777" y="960247"/>
                </a:lnTo>
                <a:lnTo>
                  <a:pt x="7784719" y="1007884"/>
                </a:lnTo>
                <a:lnTo>
                  <a:pt x="7797381" y="1057948"/>
                </a:lnTo>
                <a:lnTo>
                  <a:pt x="7805725" y="1110373"/>
                </a:lnTo>
                <a:lnTo>
                  <a:pt x="7809738" y="1165059"/>
                </a:lnTo>
                <a:lnTo>
                  <a:pt x="7809801" y="1209789"/>
                </a:lnTo>
                <a:lnTo>
                  <a:pt x="7807109" y="1255293"/>
                </a:lnTo>
                <a:lnTo>
                  <a:pt x="7801648" y="1301508"/>
                </a:lnTo>
                <a:lnTo>
                  <a:pt x="7793444" y="1348409"/>
                </a:lnTo>
                <a:lnTo>
                  <a:pt x="7782496" y="1395945"/>
                </a:lnTo>
                <a:lnTo>
                  <a:pt x="7768806" y="1444091"/>
                </a:lnTo>
                <a:lnTo>
                  <a:pt x="7752385" y="1492783"/>
                </a:lnTo>
                <a:lnTo>
                  <a:pt x="7733258" y="1541995"/>
                </a:lnTo>
                <a:lnTo>
                  <a:pt x="7827950" y="1581213"/>
                </a:lnTo>
                <a:lnTo>
                  <a:pt x="7846606" y="1537677"/>
                </a:lnTo>
                <a:lnTo>
                  <a:pt x="7866393" y="1494459"/>
                </a:lnTo>
                <a:lnTo>
                  <a:pt x="7887271" y="1451559"/>
                </a:lnTo>
                <a:lnTo>
                  <a:pt x="7909230" y="1409001"/>
                </a:lnTo>
                <a:lnTo>
                  <a:pt x="7932229" y="1366812"/>
                </a:lnTo>
                <a:lnTo>
                  <a:pt x="7956258" y="1324991"/>
                </a:lnTo>
                <a:lnTo>
                  <a:pt x="7981277" y="1283576"/>
                </a:lnTo>
                <a:lnTo>
                  <a:pt x="8007274" y="1242568"/>
                </a:lnTo>
                <a:lnTo>
                  <a:pt x="8034223" y="1201991"/>
                </a:lnTo>
                <a:lnTo>
                  <a:pt x="8062087" y="1161859"/>
                </a:lnTo>
                <a:lnTo>
                  <a:pt x="8090852" y="1122197"/>
                </a:lnTo>
                <a:lnTo>
                  <a:pt x="8120507" y="1083017"/>
                </a:lnTo>
                <a:lnTo>
                  <a:pt x="8151000" y="1044333"/>
                </a:lnTo>
                <a:lnTo>
                  <a:pt x="8182318" y="1006170"/>
                </a:lnTo>
                <a:lnTo>
                  <a:pt x="8214436" y="968552"/>
                </a:lnTo>
                <a:lnTo>
                  <a:pt x="8247342" y="931481"/>
                </a:lnTo>
                <a:lnTo>
                  <a:pt x="8280984" y="894969"/>
                </a:lnTo>
                <a:lnTo>
                  <a:pt x="8315363" y="859053"/>
                </a:lnTo>
                <a:lnTo>
                  <a:pt x="8350440" y="823747"/>
                </a:lnTo>
                <a:lnTo>
                  <a:pt x="8386191" y="789063"/>
                </a:lnTo>
                <a:lnTo>
                  <a:pt x="8422602" y="755015"/>
                </a:lnTo>
                <a:lnTo>
                  <a:pt x="8459648" y="721626"/>
                </a:lnTo>
                <a:lnTo>
                  <a:pt x="8497291" y="688911"/>
                </a:lnTo>
                <a:lnTo>
                  <a:pt x="8535505" y="656894"/>
                </a:lnTo>
                <a:lnTo>
                  <a:pt x="8574278" y="625576"/>
                </a:lnTo>
                <a:lnTo>
                  <a:pt x="8613584" y="594995"/>
                </a:lnTo>
                <a:lnTo>
                  <a:pt x="8653399" y="565162"/>
                </a:lnTo>
                <a:lnTo>
                  <a:pt x="8693683" y="536079"/>
                </a:lnTo>
                <a:lnTo>
                  <a:pt x="8734425" y="507784"/>
                </a:lnTo>
                <a:lnTo>
                  <a:pt x="8775598" y="480288"/>
                </a:lnTo>
                <a:lnTo>
                  <a:pt x="8817178" y="453605"/>
                </a:lnTo>
                <a:lnTo>
                  <a:pt x="8859152" y="427761"/>
                </a:lnTo>
                <a:lnTo>
                  <a:pt x="8901468" y="402755"/>
                </a:lnTo>
                <a:lnTo>
                  <a:pt x="8944115" y="378625"/>
                </a:lnTo>
                <a:lnTo>
                  <a:pt x="8987079" y="355371"/>
                </a:lnTo>
                <a:lnTo>
                  <a:pt x="9030322" y="333032"/>
                </a:lnTo>
                <a:lnTo>
                  <a:pt x="9073820" y="311607"/>
                </a:lnTo>
                <a:lnTo>
                  <a:pt x="9117559" y="291109"/>
                </a:lnTo>
                <a:lnTo>
                  <a:pt x="9161501" y="271576"/>
                </a:lnTo>
                <a:lnTo>
                  <a:pt x="9205633" y="253022"/>
                </a:lnTo>
                <a:lnTo>
                  <a:pt x="9249918" y="235445"/>
                </a:lnTo>
                <a:lnTo>
                  <a:pt x="9294330" y="218884"/>
                </a:lnTo>
                <a:lnTo>
                  <a:pt x="9338869" y="203339"/>
                </a:lnTo>
                <a:lnTo>
                  <a:pt x="9383484" y="188836"/>
                </a:lnTo>
                <a:lnTo>
                  <a:pt x="9428162" y="175399"/>
                </a:lnTo>
                <a:lnTo>
                  <a:pt x="9472879" y="163042"/>
                </a:lnTo>
                <a:lnTo>
                  <a:pt x="9517596" y="151765"/>
                </a:lnTo>
                <a:lnTo>
                  <a:pt x="9562313" y="141617"/>
                </a:lnTo>
                <a:lnTo>
                  <a:pt x="9606991" y="132588"/>
                </a:lnTo>
                <a:lnTo>
                  <a:pt x="9651594" y="124701"/>
                </a:lnTo>
                <a:lnTo>
                  <a:pt x="9696120" y="117995"/>
                </a:lnTo>
                <a:lnTo>
                  <a:pt x="9740532" y="112458"/>
                </a:lnTo>
                <a:lnTo>
                  <a:pt x="9784804" y="108127"/>
                </a:lnTo>
                <a:lnTo>
                  <a:pt x="9828924" y="105003"/>
                </a:lnTo>
                <a:lnTo>
                  <a:pt x="9872853" y="103124"/>
                </a:lnTo>
                <a:lnTo>
                  <a:pt x="9916566" y="102489"/>
                </a:lnTo>
                <a:lnTo>
                  <a:pt x="9973323" y="103606"/>
                </a:lnTo>
                <a:lnTo>
                  <a:pt x="10028809" y="106921"/>
                </a:lnTo>
                <a:lnTo>
                  <a:pt x="10082987" y="112433"/>
                </a:lnTo>
                <a:lnTo>
                  <a:pt x="10135794" y="120103"/>
                </a:lnTo>
                <a:lnTo>
                  <a:pt x="10187203" y="129921"/>
                </a:lnTo>
                <a:lnTo>
                  <a:pt x="10237140" y="141871"/>
                </a:lnTo>
                <a:lnTo>
                  <a:pt x="10285578" y="155905"/>
                </a:lnTo>
                <a:lnTo>
                  <a:pt x="10332479" y="172034"/>
                </a:lnTo>
                <a:lnTo>
                  <a:pt x="10377767" y="190207"/>
                </a:lnTo>
                <a:lnTo>
                  <a:pt x="10421417" y="210426"/>
                </a:lnTo>
                <a:lnTo>
                  <a:pt x="10463378" y="232664"/>
                </a:lnTo>
                <a:lnTo>
                  <a:pt x="10503598" y="256882"/>
                </a:lnTo>
                <a:lnTo>
                  <a:pt x="10542041" y="283083"/>
                </a:lnTo>
                <a:lnTo>
                  <a:pt x="10578656" y="311226"/>
                </a:lnTo>
                <a:lnTo>
                  <a:pt x="10613390" y="341299"/>
                </a:lnTo>
                <a:lnTo>
                  <a:pt x="10646207" y="373278"/>
                </a:lnTo>
                <a:lnTo>
                  <a:pt x="10677042" y="407149"/>
                </a:lnTo>
                <a:lnTo>
                  <a:pt x="10705871" y="442874"/>
                </a:lnTo>
                <a:lnTo>
                  <a:pt x="10732630" y="480441"/>
                </a:lnTo>
                <a:lnTo>
                  <a:pt x="10757865" y="520776"/>
                </a:lnTo>
                <a:lnTo>
                  <a:pt x="10780662" y="562610"/>
                </a:lnTo>
                <a:lnTo>
                  <a:pt x="10801020" y="605891"/>
                </a:lnTo>
                <a:lnTo>
                  <a:pt x="10818914" y="650595"/>
                </a:lnTo>
                <a:lnTo>
                  <a:pt x="10834357" y="696709"/>
                </a:lnTo>
                <a:lnTo>
                  <a:pt x="10847324" y="744207"/>
                </a:lnTo>
                <a:lnTo>
                  <a:pt x="10857814" y="793051"/>
                </a:lnTo>
                <a:lnTo>
                  <a:pt x="10865815" y="843229"/>
                </a:lnTo>
                <a:lnTo>
                  <a:pt x="10871327" y="894702"/>
                </a:lnTo>
                <a:lnTo>
                  <a:pt x="10874337" y="947445"/>
                </a:lnTo>
                <a:lnTo>
                  <a:pt x="10874896" y="994422"/>
                </a:lnTo>
                <a:lnTo>
                  <a:pt x="10873524" y="1041946"/>
                </a:lnTo>
                <a:lnTo>
                  <a:pt x="10870222" y="1089964"/>
                </a:lnTo>
                <a:lnTo>
                  <a:pt x="10864977" y="1138478"/>
                </a:lnTo>
                <a:lnTo>
                  <a:pt x="10857802" y="1187475"/>
                </a:lnTo>
                <a:lnTo>
                  <a:pt x="10848708" y="1236916"/>
                </a:lnTo>
                <a:lnTo>
                  <a:pt x="10837697" y="1286789"/>
                </a:lnTo>
                <a:lnTo>
                  <a:pt x="10824769" y="1337081"/>
                </a:lnTo>
                <a:lnTo>
                  <a:pt x="10809923" y="1387767"/>
                </a:lnTo>
                <a:lnTo>
                  <a:pt x="10793171" y="1438821"/>
                </a:lnTo>
                <a:lnTo>
                  <a:pt x="10774515" y="1490243"/>
                </a:lnTo>
                <a:lnTo>
                  <a:pt x="10753966" y="1541995"/>
                </a:lnTo>
                <a:lnTo>
                  <a:pt x="10848658" y="1581213"/>
                </a:lnTo>
                <a:lnTo>
                  <a:pt x="10866907" y="1539354"/>
                </a:lnTo>
                <a:lnTo>
                  <a:pt x="10886834" y="1497799"/>
                </a:lnTo>
                <a:lnTo>
                  <a:pt x="10908398" y="1456613"/>
                </a:lnTo>
                <a:lnTo>
                  <a:pt x="10931550" y="1415834"/>
                </a:lnTo>
                <a:lnTo>
                  <a:pt x="10956277" y="1375511"/>
                </a:lnTo>
                <a:lnTo>
                  <a:pt x="10982528" y="1335684"/>
                </a:lnTo>
                <a:lnTo>
                  <a:pt x="11010278" y="1296390"/>
                </a:lnTo>
                <a:lnTo>
                  <a:pt x="11039462" y="1257693"/>
                </a:lnTo>
                <a:lnTo>
                  <a:pt x="11070069" y="1219631"/>
                </a:lnTo>
                <a:lnTo>
                  <a:pt x="11102048" y="1182230"/>
                </a:lnTo>
                <a:lnTo>
                  <a:pt x="11135373" y="1145565"/>
                </a:lnTo>
                <a:lnTo>
                  <a:pt x="11169993" y="1109662"/>
                </a:lnTo>
                <a:lnTo>
                  <a:pt x="11205883" y="1074572"/>
                </a:lnTo>
                <a:lnTo>
                  <a:pt x="11243005" y="1040333"/>
                </a:lnTo>
                <a:lnTo>
                  <a:pt x="11281308" y="1006995"/>
                </a:lnTo>
                <a:lnTo>
                  <a:pt x="11320767" y="974610"/>
                </a:lnTo>
                <a:lnTo>
                  <a:pt x="11361331" y="943216"/>
                </a:lnTo>
                <a:lnTo>
                  <a:pt x="11402987" y="912863"/>
                </a:lnTo>
                <a:lnTo>
                  <a:pt x="11447755" y="882218"/>
                </a:lnTo>
                <a:lnTo>
                  <a:pt x="11492967" y="853262"/>
                </a:lnTo>
                <a:lnTo>
                  <a:pt x="11538572" y="826008"/>
                </a:lnTo>
                <a:lnTo>
                  <a:pt x="11584483" y="800481"/>
                </a:lnTo>
                <a:lnTo>
                  <a:pt x="11630673" y="776719"/>
                </a:lnTo>
                <a:lnTo>
                  <a:pt x="11677053" y="754722"/>
                </a:lnTo>
                <a:lnTo>
                  <a:pt x="11723561" y="734529"/>
                </a:lnTo>
                <a:lnTo>
                  <a:pt x="11770157" y="716140"/>
                </a:lnTo>
                <a:lnTo>
                  <a:pt x="11816753" y="699604"/>
                </a:lnTo>
                <a:lnTo>
                  <a:pt x="11863299" y="684936"/>
                </a:lnTo>
                <a:lnTo>
                  <a:pt x="11909730" y="672134"/>
                </a:lnTo>
                <a:lnTo>
                  <a:pt x="11955996" y="661250"/>
                </a:lnTo>
                <a:lnTo>
                  <a:pt x="12002008" y="652297"/>
                </a:lnTo>
                <a:lnTo>
                  <a:pt x="12047741" y="645299"/>
                </a:lnTo>
                <a:lnTo>
                  <a:pt x="12093092" y="640270"/>
                </a:lnTo>
                <a:lnTo>
                  <a:pt x="12138025" y="637235"/>
                </a:lnTo>
                <a:lnTo>
                  <a:pt x="12182475" y="636219"/>
                </a:lnTo>
                <a:lnTo>
                  <a:pt x="12182475" y="533730"/>
                </a:lnTo>
                <a:close/>
              </a:path>
            </a:pathLst>
          </a:custGeom>
          <a:solidFill>
            <a:srgbClr val="FF3544"/>
          </a:solidFill>
        </p:spPr>
        <p:txBody>
          <a:bodyPr wrap="square" lIns="0" tIns="0" rIns="0" bIns="0" rtlCol="0"/>
          <a:lstStyle/>
          <a:p>
            <a:endParaRPr sz="1351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1DA002B-B70A-9C2E-A9F0-07BE5AC485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762" y="3410753"/>
            <a:ext cx="3409727" cy="7232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99704FB-A31A-264F-1178-B87D4AE63384}"/>
              </a:ext>
            </a:extLst>
          </p:cNvPr>
          <p:cNvSpPr txBox="1"/>
          <p:nvPr userDrawn="1"/>
        </p:nvSpPr>
        <p:spPr>
          <a:xfrm>
            <a:off x="6741987" y="3337535"/>
            <a:ext cx="3157728" cy="913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2667" b="0" i="0" dirty="0">
                <a:solidFill>
                  <a:srgbClr val="FF3544"/>
                </a:solidFill>
                <a:latin typeface="Arial Nova Light" panose="020F0302020204030204" pitchFamily="34" charset="0"/>
                <a:cs typeface="Arial Nova Light" panose="020F0302020204030204" pitchFamily="34" charset="0"/>
              </a:rPr>
              <a:t>Oslo Spektrum</a:t>
            </a:r>
          </a:p>
          <a:p>
            <a:r>
              <a:rPr lang="en-NO" sz="2667" b="0" i="0" dirty="0">
                <a:solidFill>
                  <a:srgbClr val="FF3544"/>
                </a:solidFill>
                <a:latin typeface="Arial Nova Light" panose="020F0302020204030204" pitchFamily="34" charset="0"/>
                <a:cs typeface="Arial Nova Light" panose="020F0302020204030204" pitchFamily="34" charset="0"/>
              </a:rPr>
              <a:t>November 7 - 9 </a:t>
            </a:r>
            <a:endParaRPr lang="en-NO" sz="2667" b="0" i="0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87452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43">
          <p15:clr>
            <a:srgbClr val="FBAE40"/>
          </p15:clr>
        </p15:guide>
        <p15:guide id="2" orient="horz" pos="17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723ECA9-136C-4A41-B9BC-CE4DACF70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080" y="2468177"/>
            <a:ext cx="9885680" cy="1271587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ts val="4200"/>
              </a:lnSpc>
              <a:defRPr sz="35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</a:lstStyle>
          <a:p>
            <a:endParaRPr lang="en-NO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8B6C61D-7215-22F7-D274-5D2121EB54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52E291-E4A3-E1CE-6560-5943A9CA75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7130" y="3836989"/>
            <a:ext cx="9901239" cy="8318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3149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07D9E0-C07B-04DB-807A-CFB330525B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14300" y="2708277"/>
            <a:ext cx="7769488" cy="3281363"/>
          </a:xfrm>
          <a:prstGeom prst="rect">
            <a:avLst/>
          </a:prstGeom>
        </p:spPr>
        <p:txBody>
          <a:bodyPr/>
          <a:lstStyle>
            <a:lvl1pPr marL="342866" indent="-342866" defTabSz="734328">
              <a:lnSpc>
                <a:spcPts val="2600"/>
              </a:lnSpc>
              <a:buSzPct val="100000"/>
              <a:buFont typeface="System Font Regular"/>
              <a:buChar char="●"/>
              <a:defRPr sz="2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  <a:lvl2pPr marL="800020" indent="-342866" defTabSz="734328">
              <a:lnSpc>
                <a:spcPts val="2600"/>
              </a:lnSpc>
              <a:buClr>
                <a:schemeClr val="bg1"/>
              </a:buClr>
              <a:buSzPct val="100000"/>
              <a:buFont typeface="System Font Regular"/>
              <a:buChar char="○"/>
              <a:defRPr sz="2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2pPr>
            <a:lvl3pPr marL="1142886" indent="-228578" defTabSz="734328">
              <a:lnSpc>
                <a:spcPts val="2600"/>
              </a:lnSpc>
              <a:buClr>
                <a:schemeClr val="bg1"/>
              </a:buClr>
              <a:buFont typeface=".Hiragino Kaku Gothic Interface W3"/>
              <a:buChar char="▪"/>
              <a:defRPr sz="2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3pPr>
            <a:lvl4pPr marL="1714329" indent="-342866" defTabSz="734328">
              <a:lnSpc>
                <a:spcPts val="2600"/>
              </a:lnSpc>
              <a:buSzPct val="100000"/>
              <a:buFont typeface=".Hiragino Kaku Gothic Interface W3"/>
              <a:buChar char="▫"/>
              <a:defRPr sz="2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4pPr>
            <a:lvl5pPr marL="2209607" indent="-380990">
              <a:buFont typeface="Arial" panose="020B0604020202020204" pitchFamily="34" charset="0"/>
              <a:buChar char="•"/>
              <a:defRPr sz="2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FD2A01C-CB6E-7A17-878B-ECF9B6B65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4300" y="1455565"/>
            <a:ext cx="7769488" cy="916459"/>
          </a:xfrm>
          <a:prstGeom prst="rect">
            <a:avLst/>
          </a:prstGeom>
        </p:spPr>
        <p:txBody>
          <a:bodyPr anchor="b"/>
          <a:lstStyle>
            <a:lvl1pPr>
              <a:lnSpc>
                <a:spcPts val="3800"/>
              </a:lnSpc>
              <a:defRPr sz="3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NO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D0D6FE5-5ED8-2A08-1825-DDCD645346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0436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043">
          <p15:clr>
            <a:srgbClr val="FBAE40"/>
          </p15:clr>
        </p15:guide>
        <p15:guide id="4" pos="4717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07D9E0-C07B-04DB-807A-CFB330525B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8100" y="2708275"/>
            <a:ext cx="9575800" cy="3421220"/>
          </a:xfrm>
          <a:prstGeom prst="rect">
            <a:avLst/>
          </a:prstGeom>
        </p:spPr>
        <p:txBody>
          <a:bodyPr wrap="none" numCol="2"/>
          <a:lstStyle>
            <a:lvl1pPr marL="342866" indent="-342866" defTabSz="734328">
              <a:lnSpc>
                <a:spcPts val="2600"/>
              </a:lnSpc>
              <a:buSzPct val="100000"/>
              <a:buFont typeface="System Font Regular"/>
              <a:buChar char="●"/>
              <a:defRPr sz="2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  <a:lvl2pPr marL="800020" indent="-342866" defTabSz="734328">
              <a:lnSpc>
                <a:spcPts val="2600"/>
              </a:lnSpc>
              <a:buClr>
                <a:schemeClr val="bg1"/>
              </a:buClr>
              <a:buSzPct val="100000"/>
              <a:buFont typeface="System Font Regular"/>
              <a:buChar char="○"/>
              <a:defRPr sz="2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2pPr>
            <a:lvl3pPr marL="1142886" indent="-228578" defTabSz="734328">
              <a:lnSpc>
                <a:spcPts val="2600"/>
              </a:lnSpc>
              <a:buClr>
                <a:schemeClr val="bg1"/>
              </a:buClr>
              <a:buFont typeface=".Hiragino Kaku Gothic Interface W3"/>
              <a:buChar char="▪"/>
              <a:defRPr sz="2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3pPr>
            <a:lvl4pPr marL="1714329" indent="-342866" defTabSz="734328">
              <a:lnSpc>
                <a:spcPts val="2600"/>
              </a:lnSpc>
              <a:buSzPct val="100000"/>
              <a:buFont typeface=".Hiragino Kaku Gothic Interface W3"/>
              <a:buChar char="▫"/>
              <a:defRPr sz="2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4pPr>
            <a:lvl5pPr>
              <a:defRPr sz="2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marL="2057195" marR="0" lvl="4" indent="-342866" algn="l" defTabSz="734328" rtl="0" eaLnBrk="1" fontAlgn="auto" latinLnBrk="0" hangingPunct="1">
              <a:lnSpc>
                <a:spcPts val="2600"/>
              </a:lnSpc>
              <a:spcBef>
                <a:spcPts val="500"/>
              </a:spcBef>
              <a:spcAft>
                <a:spcPts val="0"/>
              </a:spcAft>
              <a:buClr>
                <a:schemeClr val="bg1"/>
              </a:buClr>
              <a:buSzPct val="100000"/>
              <a:buFont typeface=".Hiragino Kaku Gothic Interface W3"/>
              <a:buChar char="▫"/>
              <a:tabLst/>
              <a:defRPr/>
            </a:pPr>
            <a:r>
              <a:rPr lang="en-GB" dirty="0"/>
              <a:t>Fifth level</a:t>
            </a:r>
          </a:p>
          <a:p>
            <a:pPr lvl="3"/>
            <a:endParaRPr lang="en-GB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FD2A01C-CB6E-7A17-878B-ECF9B6B65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100" y="1455565"/>
            <a:ext cx="9575800" cy="916459"/>
          </a:xfrm>
          <a:prstGeom prst="rect">
            <a:avLst/>
          </a:prstGeom>
        </p:spPr>
        <p:txBody>
          <a:bodyPr anchor="b"/>
          <a:lstStyle>
            <a:lvl1pPr>
              <a:lnSpc>
                <a:spcPts val="3800"/>
              </a:lnSpc>
              <a:defRPr sz="30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NO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D0D6FE5-5ED8-2A08-1825-DDCD645346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953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737">
          <p15:clr>
            <a:srgbClr val="FBAE40"/>
          </p15:clr>
        </p15:guide>
        <p15:guide id="4" pos="514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ins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4D0D6FE5-5ED8-2A08-1825-DDCD645346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3480CC0B-C843-E853-2009-6BC75B1A14FD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1434043" y="1035586"/>
            <a:ext cx="9323916" cy="5244703"/>
          </a:xfrm>
          <a:prstGeom prst="rect">
            <a:avLst/>
          </a:prstGeom>
        </p:spPr>
        <p:txBody>
          <a:bodyPr/>
          <a:lstStyle/>
          <a:p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377857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737">
          <p15:clr>
            <a:srgbClr val="FBAE40"/>
          </p15:clr>
        </p15:guide>
        <p15:guide id="4" pos="514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4D0D6FE5-5ED8-2A08-1825-DDCD645346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543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737">
          <p15:clr>
            <a:srgbClr val="FBAE40"/>
          </p15:clr>
        </p15:guide>
        <p15:guide id="4" pos="514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723ECA9-136C-4A41-B9BC-CE4DACF70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080" y="2766221"/>
            <a:ext cx="9885680" cy="1325563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ts val="4200"/>
              </a:lnSpc>
              <a:defRPr sz="3500" b="0" i="0">
                <a:solidFill>
                  <a:srgbClr val="FF3544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NO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8B6C61D-7215-22F7-D274-5D2121EB54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143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723ECA9-136C-4A41-B9BC-CE4DACF70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080" y="2468177"/>
            <a:ext cx="9885680" cy="1271587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ts val="4200"/>
              </a:lnSpc>
              <a:defRPr sz="3500" b="0" i="0">
                <a:solidFill>
                  <a:srgbClr val="FF3544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NO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8B6C61D-7215-22F7-D274-5D2121EB54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52E291-E4A3-E1CE-6560-5943A9CA75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27130" y="3836989"/>
            <a:ext cx="9901239" cy="8318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93785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07D9E0-C07B-04DB-807A-CFB330525B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214300" y="2708277"/>
            <a:ext cx="7769488" cy="3281363"/>
          </a:xfrm>
          <a:prstGeom prst="rect">
            <a:avLst/>
          </a:prstGeom>
        </p:spPr>
        <p:txBody>
          <a:bodyPr/>
          <a:lstStyle>
            <a:lvl1pPr marL="342866" indent="-342866" defTabSz="734328">
              <a:lnSpc>
                <a:spcPts val="2600"/>
              </a:lnSpc>
              <a:buSzPct val="100000"/>
              <a:buFont typeface="System Font Regular"/>
              <a:buChar char="●"/>
              <a:defRPr sz="2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  <a:lvl2pPr marL="800020" indent="-342866" defTabSz="734328">
              <a:lnSpc>
                <a:spcPts val="2600"/>
              </a:lnSpc>
              <a:buClr>
                <a:schemeClr val="bg1"/>
              </a:buClr>
              <a:buSzPct val="100000"/>
              <a:buFont typeface="System Font Regular"/>
              <a:buChar char="○"/>
              <a:defRPr sz="2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2pPr>
            <a:lvl3pPr marL="1142886" indent="-228578" defTabSz="734328">
              <a:lnSpc>
                <a:spcPts val="2600"/>
              </a:lnSpc>
              <a:buClr>
                <a:schemeClr val="bg1"/>
              </a:buClr>
              <a:buFont typeface=".Hiragino Kaku Gothic Interface W3"/>
              <a:buChar char="▪"/>
              <a:defRPr sz="2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3pPr>
            <a:lvl4pPr marL="1714329" indent="-342866" defTabSz="734328">
              <a:lnSpc>
                <a:spcPts val="2600"/>
              </a:lnSpc>
              <a:buSzPct val="100000"/>
              <a:buFont typeface=".Hiragino Kaku Gothic Interface W3"/>
              <a:buChar char="▫"/>
              <a:defRPr sz="2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4pPr>
            <a:lvl5pPr marL="2209607" indent="-380990">
              <a:buFont typeface="Arial" panose="020B0604020202020204" pitchFamily="34" charset="0"/>
              <a:buChar char="•"/>
              <a:defRPr sz="2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FD2A01C-CB6E-7A17-878B-ECF9B6B65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4300" y="1455565"/>
            <a:ext cx="7769488" cy="916459"/>
          </a:xfrm>
          <a:prstGeom prst="rect">
            <a:avLst/>
          </a:prstGeom>
        </p:spPr>
        <p:txBody>
          <a:bodyPr anchor="b"/>
          <a:lstStyle>
            <a:lvl1pPr>
              <a:lnSpc>
                <a:spcPts val="3800"/>
              </a:lnSpc>
              <a:defRPr sz="3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NO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D0D6FE5-5ED8-2A08-1825-DDCD645346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3779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1043">
          <p15:clr>
            <a:srgbClr val="FBAE40"/>
          </p15:clr>
        </p15:guide>
        <p15:guide id="4" pos="471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07D9E0-C07B-04DB-807A-CFB330525B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8100" y="2708275"/>
            <a:ext cx="9575800" cy="3421220"/>
          </a:xfrm>
          <a:prstGeom prst="rect">
            <a:avLst/>
          </a:prstGeom>
        </p:spPr>
        <p:txBody>
          <a:bodyPr wrap="none" numCol="2"/>
          <a:lstStyle>
            <a:lvl1pPr marL="342866" indent="-342866" defTabSz="734328">
              <a:lnSpc>
                <a:spcPts val="2600"/>
              </a:lnSpc>
              <a:buSzPct val="100000"/>
              <a:buFont typeface="System Font Regular"/>
              <a:buChar char="●"/>
              <a:defRPr sz="2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  <a:lvl2pPr marL="800020" indent="-342866" defTabSz="734328">
              <a:lnSpc>
                <a:spcPts val="2600"/>
              </a:lnSpc>
              <a:buClr>
                <a:schemeClr val="bg1"/>
              </a:buClr>
              <a:buSzPct val="100000"/>
              <a:buFont typeface="System Font Regular"/>
              <a:buChar char="○"/>
              <a:defRPr sz="2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2pPr>
            <a:lvl3pPr marL="1142886" indent="-228578" defTabSz="734328">
              <a:lnSpc>
                <a:spcPts val="2600"/>
              </a:lnSpc>
              <a:buClr>
                <a:schemeClr val="bg1"/>
              </a:buClr>
              <a:buFont typeface=".Hiragino Kaku Gothic Interface W3"/>
              <a:buChar char="▪"/>
              <a:defRPr sz="2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3pPr>
            <a:lvl4pPr marL="1714329" indent="-342866" defTabSz="734328">
              <a:lnSpc>
                <a:spcPts val="2600"/>
              </a:lnSpc>
              <a:buSzPct val="100000"/>
              <a:buFont typeface=".Hiragino Kaku Gothic Interface W3"/>
              <a:buChar char="▫"/>
              <a:defRPr sz="2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4pPr>
            <a:lvl5pPr>
              <a:defRPr sz="2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FD2A01C-CB6E-7A17-878B-ECF9B6B65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100" y="1455565"/>
            <a:ext cx="9575800" cy="916459"/>
          </a:xfrm>
          <a:prstGeom prst="rect">
            <a:avLst/>
          </a:prstGeom>
        </p:spPr>
        <p:txBody>
          <a:bodyPr anchor="b"/>
          <a:lstStyle>
            <a:lvl1pPr>
              <a:lnSpc>
                <a:spcPts val="3800"/>
              </a:lnSpc>
              <a:defRPr sz="3000" b="0" i="0">
                <a:solidFill>
                  <a:schemeClr val="bg1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NO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D0D6FE5-5ED8-2A08-1825-DDCD645346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3017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737">
          <p15:clr>
            <a:srgbClr val="FBAE40"/>
          </p15:clr>
        </p15:guide>
        <p15:guide id="4" pos="514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ins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4D0D6FE5-5ED8-2A08-1825-DDCD645346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3480CC0B-C843-E853-2009-6BC75B1A14FD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1434043" y="1035586"/>
            <a:ext cx="9323916" cy="524470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media</a:t>
            </a:r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5740179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737">
          <p15:clr>
            <a:srgbClr val="FBAE40"/>
          </p15:clr>
        </p15:guide>
        <p15:guide id="4" pos="514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4D0D6FE5-5ED8-2A08-1825-DDCD645346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9397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737">
          <p15:clr>
            <a:srgbClr val="FBAE40"/>
          </p15:clr>
        </p15:guide>
        <p15:guide id="4" pos="514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8">
            <a:extLst>
              <a:ext uri="{FF2B5EF4-FFF2-40B4-BE49-F238E27FC236}">
                <a16:creationId xmlns:a16="http://schemas.microsoft.com/office/drawing/2014/main" id="{AECF9632-682B-E34C-AF6B-679AA5B73506}"/>
              </a:ext>
            </a:extLst>
          </p:cNvPr>
          <p:cNvSpPr/>
          <p:nvPr userDrawn="1"/>
        </p:nvSpPr>
        <p:spPr>
          <a:xfrm>
            <a:off x="-499507" y="1449389"/>
            <a:ext cx="13169583" cy="1709952"/>
          </a:xfrm>
          <a:custGeom>
            <a:avLst/>
            <a:gdLst/>
            <a:ahLst/>
            <a:cxnLst/>
            <a:rect l="l" t="t" r="r" b="b"/>
            <a:pathLst>
              <a:path w="12182475" h="1581785">
                <a:moveTo>
                  <a:pt x="7208507" y="533730"/>
                </a:moveTo>
                <a:lnTo>
                  <a:pt x="7163041" y="534695"/>
                </a:lnTo>
                <a:lnTo>
                  <a:pt x="7117143" y="537591"/>
                </a:lnTo>
                <a:lnTo>
                  <a:pt x="7070877" y="542378"/>
                </a:lnTo>
                <a:lnTo>
                  <a:pt x="7024281" y="549059"/>
                </a:lnTo>
                <a:lnTo>
                  <a:pt x="6977418" y="557606"/>
                </a:lnTo>
                <a:lnTo>
                  <a:pt x="6930352" y="567994"/>
                </a:lnTo>
                <a:lnTo>
                  <a:pt x="6883133" y="580199"/>
                </a:lnTo>
                <a:lnTo>
                  <a:pt x="6835826" y="594207"/>
                </a:lnTo>
                <a:lnTo>
                  <a:pt x="6788467" y="610006"/>
                </a:lnTo>
                <a:lnTo>
                  <a:pt x="6741134" y="627570"/>
                </a:lnTo>
                <a:lnTo>
                  <a:pt x="6693865" y="646874"/>
                </a:lnTo>
                <a:lnTo>
                  <a:pt x="6646735" y="667905"/>
                </a:lnTo>
                <a:lnTo>
                  <a:pt x="6599796" y="690638"/>
                </a:lnTo>
                <a:lnTo>
                  <a:pt x="6553098" y="715060"/>
                </a:lnTo>
                <a:lnTo>
                  <a:pt x="6506692" y="741146"/>
                </a:lnTo>
                <a:lnTo>
                  <a:pt x="6460655" y="768870"/>
                </a:lnTo>
                <a:lnTo>
                  <a:pt x="6415024" y="798220"/>
                </a:lnTo>
                <a:lnTo>
                  <a:pt x="6369863" y="829183"/>
                </a:lnTo>
                <a:lnTo>
                  <a:pt x="6326098" y="861085"/>
                </a:lnTo>
                <a:lnTo>
                  <a:pt x="6283452" y="894080"/>
                </a:lnTo>
                <a:lnTo>
                  <a:pt x="6241948" y="928128"/>
                </a:lnTo>
                <a:lnTo>
                  <a:pt x="6201638" y="963193"/>
                </a:lnTo>
                <a:lnTo>
                  <a:pt x="6162560" y="999210"/>
                </a:lnTo>
                <a:lnTo>
                  <a:pt x="6124740" y="1036142"/>
                </a:lnTo>
                <a:lnTo>
                  <a:pt x="6088227" y="1073937"/>
                </a:lnTo>
                <a:lnTo>
                  <a:pt x="6053061" y="1112558"/>
                </a:lnTo>
                <a:lnTo>
                  <a:pt x="6019266" y="1151940"/>
                </a:lnTo>
                <a:lnTo>
                  <a:pt x="5986881" y="1192060"/>
                </a:lnTo>
                <a:lnTo>
                  <a:pt x="5993879" y="1141577"/>
                </a:lnTo>
                <a:lnTo>
                  <a:pt x="5998972" y="1091526"/>
                </a:lnTo>
                <a:lnTo>
                  <a:pt x="6002159" y="1041908"/>
                </a:lnTo>
                <a:lnTo>
                  <a:pt x="6003442" y="992746"/>
                </a:lnTo>
                <a:lnTo>
                  <a:pt x="6002807" y="944067"/>
                </a:lnTo>
                <a:lnTo>
                  <a:pt x="5999873" y="890803"/>
                </a:lnTo>
                <a:lnTo>
                  <a:pt x="5994616" y="838669"/>
                </a:lnTo>
                <a:lnTo>
                  <a:pt x="5987046" y="787679"/>
                </a:lnTo>
                <a:lnTo>
                  <a:pt x="5977166" y="737844"/>
                </a:lnTo>
                <a:lnTo>
                  <a:pt x="5964974" y="689203"/>
                </a:lnTo>
                <a:lnTo>
                  <a:pt x="5950496" y="641769"/>
                </a:lnTo>
                <a:lnTo>
                  <a:pt x="5933732" y="595566"/>
                </a:lnTo>
                <a:lnTo>
                  <a:pt x="5914669" y="550621"/>
                </a:lnTo>
                <a:lnTo>
                  <a:pt x="5893346" y="506945"/>
                </a:lnTo>
                <a:lnTo>
                  <a:pt x="5869749" y="464566"/>
                </a:lnTo>
                <a:lnTo>
                  <a:pt x="5843879" y="423506"/>
                </a:lnTo>
                <a:lnTo>
                  <a:pt x="5816879" y="385330"/>
                </a:lnTo>
                <a:lnTo>
                  <a:pt x="5788050" y="348843"/>
                </a:lnTo>
                <a:lnTo>
                  <a:pt x="5757430" y="314058"/>
                </a:lnTo>
                <a:lnTo>
                  <a:pt x="5725045" y="281000"/>
                </a:lnTo>
                <a:lnTo>
                  <a:pt x="5690933" y="249669"/>
                </a:lnTo>
                <a:lnTo>
                  <a:pt x="5655145" y="220116"/>
                </a:lnTo>
                <a:lnTo>
                  <a:pt x="5617718" y="192328"/>
                </a:lnTo>
                <a:lnTo>
                  <a:pt x="5578691" y="166344"/>
                </a:lnTo>
                <a:lnTo>
                  <a:pt x="5538089" y="142163"/>
                </a:lnTo>
                <a:lnTo>
                  <a:pt x="5495963" y="119824"/>
                </a:lnTo>
                <a:lnTo>
                  <a:pt x="5452351" y="99326"/>
                </a:lnTo>
                <a:lnTo>
                  <a:pt x="5407279" y="80695"/>
                </a:lnTo>
                <a:lnTo>
                  <a:pt x="5360797" y="63957"/>
                </a:lnTo>
                <a:lnTo>
                  <a:pt x="5312930" y="49110"/>
                </a:lnTo>
                <a:lnTo>
                  <a:pt x="5263731" y="36182"/>
                </a:lnTo>
                <a:lnTo>
                  <a:pt x="5213235" y="25209"/>
                </a:lnTo>
                <a:lnTo>
                  <a:pt x="5161483" y="16179"/>
                </a:lnTo>
                <a:lnTo>
                  <a:pt x="5108499" y="9131"/>
                </a:lnTo>
                <a:lnTo>
                  <a:pt x="5054346" y="4064"/>
                </a:lnTo>
                <a:lnTo>
                  <a:pt x="4999025" y="1016"/>
                </a:lnTo>
                <a:lnTo>
                  <a:pt x="4942611" y="0"/>
                </a:lnTo>
                <a:lnTo>
                  <a:pt x="4898110" y="609"/>
                </a:lnTo>
                <a:lnTo>
                  <a:pt x="4853317" y="2451"/>
                </a:lnTo>
                <a:lnTo>
                  <a:pt x="4808258" y="5486"/>
                </a:lnTo>
                <a:lnTo>
                  <a:pt x="4762957" y="9740"/>
                </a:lnTo>
                <a:lnTo>
                  <a:pt x="4717427" y="15176"/>
                </a:lnTo>
                <a:lnTo>
                  <a:pt x="4671695" y="21805"/>
                </a:lnTo>
                <a:lnTo>
                  <a:pt x="4625797" y="29616"/>
                </a:lnTo>
                <a:lnTo>
                  <a:pt x="4579747" y="38608"/>
                </a:lnTo>
                <a:lnTo>
                  <a:pt x="4533557" y="48755"/>
                </a:lnTo>
                <a:lnTo>
                  <a:pt x="4487265" y="60045"/>
                </a:lnTo>
                <a:lnTo>
                  <a:pt x="4440898" y="72491"/>
                </a:lnTo>
                <a:lnTo>
                  <a:pt x="4394454" y="86080"/>
                </a:lnTo>
                <a:lnTo>
                  <a:pt x="4347984" y="100799"/>
                </a:lnTo>
                <a:lnTo>
                  <a:pt x="4301490" y="116636"/>
                </a:lnTo>
                <a:lnTo>
                  <a:pt x="4255008" y="133591"/>
                </a:lnTo>
                <a:lnTo>
                  <a:pt x="4208551" y="151663"/>
                </a:lnTo>
                <a:lnTo>
                  <a:pt x="4162158" y="170815"/>
                </a:lnTo>
                <a:lnTo>
                  <a:pt x="4115828" y="191071"/>
                </a:lnTo>
                <a:lnTo>
                  <a:pt x="4069600" y="212407"/>
                </a:lnTo>
                <a:lnTo>
                  <a:pt x="4023499" y="234810"/>
                </a:lnTo>
                <a:lnTo>
                  <a:pt x="3977551" y="258279"/>
                </a:lnTo>
                <a:lnTo>
                  <a:pt x="3931755" y="282816"/>
                </a:lnTo>
                <a:lnTo>
                  <a:pt x="3886162" y="308394"/>
                </a:lnTo>
                <a:lnTo>
                  <a:pt x="3840772" y="335026"/>
                </a:lnTo>
                <a:lnTo>
                  <a:pt x="3795623" y="362686"/>
                </a:lnTo>
                <a:lnTo>
                  <a:pt x="3750729" y="391363"/>
                </a:lnTo>
                <a:lnTo>
                  <a:pt x="3706126" y="421068"/>
                </a:lnTo>
                <a:lnTo>
                  <a:pt x="3661816" y="451777"/>
                </a:lnTo>
                <a:lnTo>
                  <a:pt x="3619982" y="481926"/>
                </a:lnTo>
                <a:lnTo>
                  <a:pt x="3578783" y="512724"/>
                </a:lnTo>
                <a:lnTo>
                  <a:pt x="3538258" y="544169"/>
                </a:lnTo>
                <a:lnTo>
                  <a:pt x="3498418" y="576237"/>
                </a:lnTo>
                <a:lnTo>
                  <a:pt x="3459264" y="608914"/>
                </a:lnTo>
                <a:lnTo>
                  <a:pt x="3420808" y="642188"/>
                </a:lnTo>
                <a:lnTo>
                  <a:pt x="3383089" y="676021"/>
                </a:lnTo>
                <a:lnTo>
                  <a:pt x="3346094" y="710425"/>
                </a:lnTo>
                <a:lnTo>
                  <a:pt x="3309848" y="745350"/>
                </a:lnTo>
                <a:lnTo>
                  <a:pt x="3274364" y="780808"/>
                </a:lnTo>
                <a:lnTo>
                  <a:pt x="3239668" y="816775"/>
                </a:lnTo>
                <a:lnTo>
                  <a:pt x="3205746" y="853224"/>
                </a:lnTo>
                <a:lnTo>
                  <a:pt x="3172637" y="890143"/>
                </a:lnTo>
                <a:lnTo>
                  <a:pt x="3140354" y="927519"/>
                </a:lnTo>
                <a:lnTo>
                  <a:pt x="3108896" y="965327"/>
                </a:lnTo>
                <a:lnTo>
                  <a:pt x="3078289" y="1003554"/>
                </a:lnTo>
                <a:lnTo>
                  <a:pt x="3048546" y="1042174"/>
                </a:lnTo>
                <a:lnTo>
                  <a:pt x="3019679" y="1081201"/>
                </a:lnTo>
                <a:lnTo>
                  <a:pt x="2991701" y="1120584"/>
                </a:lnTo>
                <a:lnTo>
                  <a:pt x="2964624" y="1160310"/>
                </a:lnTo>
                <a:lnTo>
                  <a:pt x="2938462" y="1200378"/>
                </a:lnTo>
                <a:lnTo>
                  <a:pt x="2938437" y="1171321"/>
                </a:lnTo>
                <a:lnTo>
                  <a:pt x="2934436" y="1106449"/>
                </a:lnTo>
                <a:lnTo>
                  <a:pt x="2926867" y="1053045"/>
                </a:lnTo>
                <a:lnTo>
                  <a:pt x="2915501" y="1001534"/>
                </a:lnTo>
                <a:lnTo>
                  <a:pt x="2900349" y="951979"/>
                </a:lnTo>
                <a:lnTo>
                  <a:pt x="2881439" y="904443"/>
                </a:lnTo>
                <a:lnTo>
                  <a:pt x="2858782" y="858964"/>
                </a:lnTo>
                <a:lnTo>
                  <a:pt x="2832392" y="815619"/>
                </a:lnTo>
                <a:lnTo>
                  <a:pt x="2804985" y="777925"/>
                </a:lnTo>
                <a:lnTo>
                  <a:pt x="2774886" y="742772"/>
                </a:lnTo>
                <a:lnTo>
                  <a:pt x="2742184" y="710196"/>
                </a:lnTo>
                <a:lnTo>
                  <a:pt x="2706941" y="680237"/>
                </a:lnTo>
                <a:lnTo>
                  <a:pt x="2669273" y="652945"/>
                </a:lnTo>
                <a:lnTo>
                  <a:pt x="2629243" y="628357"/>
                </a:lnTo>
                <a:lnTo>
                  <a:pt x="2586952" y="606513"/>
                </a:lnTo>
                <a:lnTo>
                  <a:pt x="2542463" y="587438"/>
                </a:lnTo>
                <a:lnTo>
                  <a:pt x="2495893" y="571195"/>
                </a:lnTo>
                <a:lnTo>
                  <a:pt x="2447302" y="557822"/>
                </a:lnTo>
                <a:lnTo>
                  <a:pt x="2396794" y="547344"/>
                </a:lnTo>
                <a:lnTo>
                  <a:pt x="2344445" y="539800"/>
                </a:lnTo>
                <a:lnTo>
                  <a:pt x="2290330" y="535254"/>
                </a:lnTo>
                <a:lnTo>
                  <a:pt x="2234552" y="533730"/>
                </a:lnTo>
                <a:lnTo>
                  <a:pt x="2189086" y="534695"/>
                </a:lnTo>
                <a:lnTo>
                  <a:pt x="2143188" y="537591"/>
                </a:lnTo>
                <a:lnTo>
                  <a:pt x="2096922" y="542378"/>
                </a:lnTo>
                <a:lnTo>
                  <a:pt x="2050326" y="549059"/>
                </a:lnTo>
                <a:lnTo>
                  <a:pt x="2003463" y="557606"/>
                </a:lnTo>
                <a:lnTo>
                  <a:pt x="1956396" y="567994"/>
                </a:lnTo>
                <a:lnTo>
                  <a:pt x="1909178" y="580199"/>
                </a:lnTo>
                <a:lnTo>
                  <a:pt x="1861858" y="594207"/>
                </a:lnTo>
                <a:lnTo>
                  <a:pt x="1814512" y="610006"/>
                </a:lnTo>
                <a:lnTo>
                  <a:pt x="1767166" y="627570"/>
                </a:lnTo>
                <a:lnTo>
                  <a:pt x="1719910" y="646874"/>
                </a:lnTo>
                <a:lnTo>
                  <a:pt x="1672780" y="667905"/>
                </a:lnTo>
                <a:lnTo>
                  <a:pt x="1625841" y="690638"/>
                </a:lnTo>
                <a:lnTo>
                  <a:pt x="1579143" y="715060"/>
                </a:lnTo>
                <a:lnTo>
                  <a:pt x="1532737" y="741146"/>
                </a:lnTo>
                <a:lnTo>
                  <a:pt x="1486700" y="768870"/>
                </a:lnTo>
                <a:lnTo>
                  <a:pt x="1441069" y="798220"/>
                </a:lnTo>
                <a:lnTo>
                  <a:pt x="1395907" y="829183"/>
                </a:lnTo>
                <a:lnTo>
                  <a:pt x="1352143" y="861085"/>
                </a:lnTo>
                <a:lnTo>
                  <a:pt x="1309484" y="894080"/>
                </a:lnTo>
                <a:lnTo>
                  <a:pt x="1267993" y="928128"/>
                </a:lnTo>
                <a:lnTo>
                  <a:pt x="1227683" y="963193"/>
                </a:lnTo>
                <a:lnTo>
                  <a:pt x="1188593" y="999210"/>
                </a:lnTo>
                <a:lnTo>
                  <a:pt x="1150785" y="1036142"/>
                </a:lnTo>
                <a:lnTo>
                  <a:pt x="1114272" y="1073937"/>
                </a:lnTo>
                <a:lnTo>
                  <a:pt x="1079093" y="1112558"/>
                </a:lnTo>
                <a:lnTo>
                  <a:pt x="1045298" y="1151940"/>
                </a:lnTo>
                <a:lnTo>
                  <a:pt x="1012926" y="1192060"/>
                </a:lnTo>
                <a:lnTo>
                  <a:pt x="1019911" y="1141577"/>
                </a:lnTo>
                <a:lnTo>
                  <a:pt x="1025017" y="1091526"/>
                </a:lnTo>
                <a:lnTo>
                  <a:pt x="1028204" y="1041908"/>
                </a:lnTo>
                <a:lnTo>
                  <a:pt x="1029487" y="992746"/>
                </a:lnTo>
                <a:lnTo>
                  <a:pt x="1028852" y="944067"/>
                </a:lnTo>
                <a:lnTo>
                  <a:pt x="1025918" y="890803"/>
                </a:lnTo>
                <a:lnTo>
                  <a:pt x="1020660" y="838669"/>
                </a:lnTo>
                <a:lnTo>
                  <a:pt x="1013091" y="787679"/>
                </a:lnTo>
                <a:lnTo>
                  <a:pt x="1003211" y="737844"/>
                </a:lnTo>
                <a:lnTo>
                  <a:pt x="991019" y="689203"/>
                </a:lnTo>
                <a:lnTo>
                  <a:pt x="976541" y="641769"/>
                </a:lnTo>
                <a:lnTo>
                  <a:pt x="959764" y="595566"/>
                </a:lnTo>
                <a:lnTo>
                  <a:pt x="940714" y="550621"/>
                </a:lnTo>
                <a:lnTo>
                  <a:pt x="919378" y="506945"/>
                </a:lnTo>
                <a:lnTo>
                  <a:pt x="895781" y="464566"/>
                </a:lnTo>
                <a:lnTo>
                  <a:pt x="869924" y="423506"/>
                </a:lnTo>
                <a:lnTo>
                  <a:pt x="843661" y="386321"/>
                </a:lnTo>
                <a:lnTo>
                  <a:pt x="815657" y="350723"/>
                </a:lnTo>
                <a:lnTo>
                  <a:pt x="785952" y="316750"/>
                </a:lnTo>
                <a:lnTo>
                  <a:pt x="754570" y="284403"/>
                </a:lnTo>
                <a:lnTo>
                  <a:pt x="721563" y="253707"/>
                </a:lnTo>
                <a:lnTo>
                  <a:pt x="686955" y="224688"/>
                </a:lnTo>
                <a:lnTo>
                  <a:pt x="650786" y="197345"/>
                </a:lnTo>
                <a:lnTo>
                  <a:pt x="613079" y="171691"/>
                </a:lnTo>
                <a:lnTo>
                  <a:pt x="573887" y="147764"/>
                </a:lnTo>
                <a:lnTo>
                  <a:pt x="533234" y="125564"/>
                </a:lnTo>
                <a:lnTo>
                  <a:pt x="491172" y="105105"/>
                </a:lnTo>
                <a:lnTo>
                  <a:pt x="447713" y="86423"/>
                </a:lnTo>
                <a:lnTo>
                  <a:pt x="402894" y="69519"/>
                </a:lnTo>
                <a:lnTo>
                  <a:pt x="356768" y="54406"/>
                </a:lnTo>
                <a:lnTo>
                  <a:pt x="309359" y="41122"/>
                </a:lnTo>
                <a:lnTo>
                  <a:pt x="260718" y="29654"/>
                </a:lnTo>
                <a:lnTo>
                  <a:pt x="210845" y="20040"/>
                </a:lnTo>
                <a:lnTo>
                  <a:pt x="159816" y="12293"/>
                </a:lnTo>
                <a:lnTo>
                  <a:pt x="107632" y="6413"/>
                </a:lnTo>
                <a:lnTo>
                  <a:pt x="54343" y="2438"/>
                </a:lnTo>
                <a:lnTo>
                  <a:pt x="0" y="381"/>
                </a:lnTo>
                <a:lnTo>
                  <a:pt x="0" y="102857"/>
                </a:lnTo>
                <a:lnTo>
                  <a:pt x="54457" y="105092"/>
                </a:lnTo>
                <a:lnTo>
                  <a:pt x="107696" y="109385"/>
                </a:lnTo>
                <a:lnTo>
                  <a:pt x="159677" y="115747"/>
                </a:lnTo>
                <a:lnTo>
                  <a:pt x="210350" y="124129"/>
                </a:lnTo>
                <a:lnTo>
                  <a:pt x="259676" y="134531"/>
                </a:lnTo>
                <a:lnTo>
                  <a:pt x="307606" y="146926"/>
                </a:lnTo>
                <a:lnTo>
                  <a:pt x="354114" y="161290"/>
                </a:lnTo>
                <a:lnTo>
                  <a:pt x="399135" y="177609"/>
                </a:lnTo>
                <a:lnTo>
                  <a:pt x="442633" y="195872"/>
                </a:lnTo>
                <a:lnTo>
                  <a:pt x="484581" y="216039"/>
                </a:lnTo>
                <a:lnTo>
                  <a:pt x="524916" y="238099"/>
                </a:lnTo>
                <a:lnTo>
                  <a:pt x="563613" y="262039"/>
                </a:lnTo>
                <a:lnTo>
                  <a:pt x="600608" y="287832"/>
                </a:lnTo>
                <a:lnTo>
                  <a:pt x="635876" y="315455"/>
                </a:lnTo>
                <a:lnTo>
                  <a:pt x="669366" y="344906"/>
                </a:lnTo>
                <a:lnTo>
                  <a:pt x="701040" y="376148"/>
                </a:lnTo>
                <a:lnTo>
                  <a:pt x="730846" y="409155"/>
                </a:lnTo>
                <a:lnTo>
                  <a:pt x="758748" y="443928"/>
                </a:lnTo>
                <a:lnTo>
                  <a:pt x="784707" y="480441"/>
                </a:lnTo>
                <a:lnTo>
                  <a:pt x="809942" y="520788"/>
                </a:lnTo>
                <a:lnTo>
                  <a:pt x="832751" y="562610"/>
                </a:lnTo>
                <a:lnTo>
                  <a:pt x="853097" y="605891"/>
                </a:lnTo>
                <a:lnTo>
                  <a:pt x="871004" y="650595"/>
                </a:lnTo>
                <a:lnTo>
                  <a:pt x="886434" y="696722"/>
                </a:lnTo>
                <a:lnTo>
                  <a:pt x="899414" y="744207"/>
                </a:lnTo>
                <a:lnTo>
                  <a:pt x="909904" y="793051"/>
                </a:lnTo>
                <a:lnTo>
                  <a:pt x="917905" y="843229"/>
                </a:lnTo>
                <a:lnTo>
                  <a:pt x="923417" y="894702"/>
                </a:lnTo>
                <a:lnTo>
                  <a:pt x="926426" y="947445"/>
                </a:lnTo>
                <a:lnTo>
                  <a:pt x="926985" y="994422"/>
                </a:lnTo>
                <a:lnTo>
                  <a:pt x="925614" y="1041946"/>
                </a:lnTo>
                <a:lnTo>
                  <a:pt x="922312" y="1089964"/>
                </a:lnTo>
                <a:lnTo>
                  <a:pt x="917067" y="1138478"/>
                </a:lnTo>
                <a:lnTo>
                  <a:pt x="909891" y="1187462"/>
                </a:lnTo>
                <a:lnTo>
                  <a:pt x="900798" y="1236903"/>
                </a:lnTo>
                <a:lnTo>
                  <a:pt x="889787" y="1286789"/>
                </a:lnTo>
                <a:lnTo>
                  <a:pt x="876858" y="1337081"/>
                </a:lnTo>
                <a:lnTo>
                  <a:pt x="862012" y="1387767"/>
                </a:lnTo>
                <a:lnTo>
                  <a:pt x="845261" y="1438821"/>
                </a:lnTo>
                <a:lnTo>
                  <a:pt x="826604" y="1490243"/>
                </a:lnTo>
                <a:lnTo>
                  <a:pt x="806056" y="1541995"/>
                </a:lnTo>
                <a:lnTo>
                  <a:pt x="900734" y="1581213"/>
                </a:lnTo>
                <a:lnTo>
                  <a:pt x="918984" y="1539354"/>
                </a:lnTo>
                <a:lnTo>
                  <a:pt x="938911" y="1497799"/>
                </a:lnTo>
                <a:lnTo>
                  <a:pt x="960475" y="1456613"/>
                </a:lnTo>
                <a:lnTo>
                  <a:pt x="983640" y="1415834"/>
                </a:lnTo>
                <a:lnTo>
                  <a:pt x="1008367" y="1375511"/>
                </a:lnTo>
                <a:lnTo>
                  <a:pt x="1034618" y="1335684"/>
                </a:lnTo>
                <a:lnTo>
                  <a:pt x="1062355" y="1296390"/>
                </a:lnTo>
                <a:lnTo>
                  <a:pt x="1091552" y="1257693"/>
                </a:lnTo>
                <a:lnTo>
                  <a:pt x="1122159" y="1219619"/>
                </a:lnTo>
                <a:lnTo>
                  <a:pt x="1154137" y="1182230"/>
                </a:lnTo>
                <a:lnTo>
                  <a:pt x="1187462" y="1145565"/>
                </a:lnTo>
                <a:lnTo>
                  <a:pt x="1222082" y="1109662"/>
                </a:lnTo>
                <a:lnTo>
                  <a:pt x="1257973" y="1074572"/>
                </a:lnTo>
                <a:lnTo>
                  <a:pt x="1295082" y="1040333"/>
                </a:lnTo>
                <a:lnTo>
                  <a:pt x="1333385" y="1006995"/>
                </a:lnTo>
                <a:lnTo>
                  <a:pt x="1372844" y="974610"/>
                </a:lnTo>
                <a:lnTo>
                  <a:pt x="1413421" y="943216"/>
                </a:lnTo>
                <a:lnTo>
                  <a:pt x="1455077" y="912863"/>
                </a:lnTo>
                <a:lnTo>
                  <a:pt x="1499844" y="882218"/>
                </a:lnTo>
                <a:lnTo>
                  <a:pt x="1545056" y="853262"/>
                </a:lnTo>
                <a:lnTo>
                  <a:pt x="1590649" y="826008"/>
                </a:lnTo>
                <a:lnTo>
                  <a:pt x="1636572" y="800481"/>
                </a:lnTo>
                <a:lnTo>
                  <a:pt x="1682762" y="776719"/>
                </a:lnTo>
                <a:lnTo>
                  <a:pt x="1729130" y="754722"/>
                </a:lnTo>
                <a:lnTo>
                  <a:pt x="1775650" y="734517"/>
                </a:lnTo>
                <a:lnTo>
                  <a:pt x="1822234" y="716140"/>
                </a:lnTo>
                <a:lnTo>
                  <a:pt x="1868843" y="699604"/>
                </a:lnTo>
                <a:lnTo>
                  <a:pt x="1915388" y="684923"/>
                </a:lnTo>
                <a:lnTo>
                  <a:pt x="1961819" y="672134"/>
                </a:lnTo>
                <a:lnTo>
                  <a:pt x="2008073" y="661250"/>
                </a:lnTo>
                <a:lnTo>
                  <a:pt x="2054098" y="652297"/>
                </a:lnTo>
                <a:lnTo>
                  <a:pt x="2099818" y="645299"/>
                </a:lnTo>
                <a:lnTo>
                  <a:pt x="2145169" y="640270"/>
                </a:lnTo>
                <a:lnTo>
                  <a:pt x="2190102" y="637235"/>
                </a:lnTo>
                <a:lnTo>
                  <a:pt x="2234552" y="636219"/>
                </a:lnTo>
                <a:lnTo>
                  <a:pt x="2290749" y="637959"/>
                </a:lnTo>
                <a:lnTo>
                  <a:pt x="2344877" y="643140"/>
                </a:lnTo>
                <a:lnTo>
                  <a:pt x="2396833" y="651713"/>
                </a:lnTo>
                <a:lnTo>
                  <a:pt x="2446490" y="663625"/>
                </a:lnTo>
                <a:lnTo>
                  <a:pt x="2493734" y="678815"/>
                </a:lnTo>
                <a:lnTo>
                  <a:pt x="2538450" y="697230"/>
                </a:lnTo>
                <a:lnTo>
                  <a:pt x="2580538" y="718832"/>
                </a:lnTo>
                <a:lnTo>
                  <a:pt x="2619845" y="743546"/>
                </a:lnTo>
                <a:lnTo>
                  <a:pt x="2656281" y="771334"/>
                </a:lnTo>
                <a:lnTo>
                  <a:pt x="2689733" y="802132"/>
                </a:lnTo>
                <a:lnTo>
                  <a:pt x="2720073" y="835888"/>
                </a:lnTo>
                <a:lnTo>
                  <a:pt x="2747175" y="872553"/>
                </a:lnTo>
                <a:lnTo>
                  <a:pt x="2772626" y="915111"/>
                </a:lnTo>
                <a:lnTo>
                  <a:pt x="2793822" y="960247"/>
                </a:lnTo>
                <a:lnTo>
                  <a:pt x="2810764" y="1007884"/>
                </a:lnTo>
                <a:lnTo>
                  <a:pt x="2823426" y="1057960"/>
                </a:lnTo>
                <a:lnTo>
                  <a:pt x="2831757" y="1110373"/>
                </a:lnTo>
                <a:lnTo>
                  <a:pt x="2835770" y="1165072"/>
                </a:lnTo>
                <a:lnTo>
                  <a:pt x="2835846" y="1209802"/>
                </a:lnTo>
                <a:lnTo>
                  <a:pt x="2833141" y="1255293"/>
                </a:lnTo>
                <a:lnTo>
                  <a:pt x="2827693" y="1301508"/>
                </a:lnTo>
                <a:lnTo>
                  <a:pt x="2819476" y="1348409"/>
                </a:lnTo>
                <a:lnTo>
                  <a:pt x="2808528" y="1395945"/>
                </a:lnTo>
                <a:lnTo>
                  <a:pt x="2794838" y="1444091"/>
                </a:lnTo>
                <a:lnTo>
                  <a:pt x="2778429" y="1492783"/>
                </a:lnTo>
                <a:lnTo>
                  <a:pt x="2759303" y="1541995"/>
                </a:lnTo>
                <a:lnTo>
                  <a:pt x="2853994" y="1581213"/>
                </a:lnTo>
                <a:lnTo>
                  <a:pt x="2872663" y="1537677"/>
                </a:lnTo>
                <a:lnTo>
                  <a:pt x="2892437" y="1494459"/>
                </a:lnTo>
                <a:lnTo>
                  <a:pt x="2913316" y="1451559"/>
                </a:lnTo>
                <a:lnTo>
                  <a:pt x="2935274" y="1409001"/>
                </a:lnTo>
                <a:lnTo>
                  <a:pt x="2958274" y="1366812"/>
                </a:lnTo>
                <a:lnTo>
                  <a:pt x="2982303" y="1324991"/>
                </a:lnTo>
                <a:lnTo>
                  <a:pt x="3007322" y="1283576"/>
                </a:lnTo>
                <a:lnTo>
                  <a:pt x="3033318" y="1242568"/>
                </a:lnTo>
                <a:lnTo>
                  <a:pt x="3060268" y="1201991"/>
                </a:lnTo>
                <a:lnTo>
                  <a:pt x="3088132" y="1161859"/>
                </a:lnTo>
                <a:lnTo>
                  <a:pt x="3116910" y="1122197"/>
                </a:lnTo>
                <a:lnTo>
                  <a:pt x="3146552" y="1083017"/>
                </a:lnTo>
                <a:lnTo>
                  <a:pt x="3177044" y="1044346"/>
                </a:lnTo>
                <a:lnTo>
                  <a:pt x="3208363" y="1006182"/>
                </a:lnTo>
                <a:lnTo>
                  <a:pt x="3240481" y="968552"/>
                </a:lnTo>
                <a:lnTo>
                  <a:pt x="3273387" y="931481"/>
                </a:lnTo>
                <a:lnTo>
                  <a:pt x="3307029" y="894981"/>
                </a:lnTo>
                <a:lnTo>
                  <a:pt x="3341408" y="859066"/>
                </a:lnTo>
                <a:lnTo>
                  <a:pt x="3376485" y="823760"/>
                </a:lnTo>
                <a:lnTo>
                  <a:pt x="3412248" y="789063"/>
                </a:lnTo>
                <a:lnTo>
                  <a:pt x="3448659" y="755015"/>
                </a:lnTo>
                <a:lnTo>
                  <a:pt x="3485692" y="721626"/>
                </a:lnTo>
                <a:lnTo>
                  <a:pt x="3523335" y="688924"/>
                </a:lnTo>
                <a:lnTo>
                  <a:pt x="3561550" y="656894"/>
                </a:lnTo>
                <a:lnTo>
                  <a:pt x="3600323" y="625589"/>
                </a:lnTo>
                <a:lnTo>
                  <a:pt x="3639629" y="595007"/>
                </a:lnTo>
                <a:lnTo>
                  <a:pt x="3679444" y="565162"/>
                </a:lnTo>
                <a:lnTo>
                  <a:pt x="3719728" y="536092"/>
                </a:lnTo>
                <a:lnTo>
                  <a:pt x="3760470" y="507796"/>
                </a:lnTo>
                <a:lnTo>
                  <a:pt x="3801656" y="480301"/>
                </a:lnTo>
                <a:lnTo>
                  <a:pt x="3843236" y="453605"/>
                </a:lnTo>
                <a:lnTo>
                  <a:pt x="3885196" y="427761"/>
                </a:lnTo>
                <a:lnTo>
                  <a:pt x="3927513" y="402755"/>
                </a:lnTo>
                <a:lnTo>
                  <a:pt x="3970172" y="378625"/>
                </a:lnTo>
                <a:lnTo>
                  <a:pt x="4013123" y="355371"/>
                </a:lnTo>
                <a:lnTo>
                  <a:pt x="4056367" y="333032"/>
                </a:lnTo>
                <a:lnTo>
                  <a:pt x="4099864" y="311607"/>
                </a:lnTo>
                <a:lnTo>
                  <a:pt x="4143603" y="291109"/>
                </a:lnTo>
                <a:lnTo>
                  <a:pt x="4187545" y="271576"/>
                </a:lnTo>
                <a:lnTo>
                  <a:pt x="4231678" y="253022"/>
                </a:lnTo>
                <a:lnTo>
                  <a:pt x="4275963" y="235445"/>
                </a:lnTo>
                <a:lnTo>
                  <a:pt x="4320387" y="218884"/>
                </a:lnTo>
                <a:lnTo>
                  <a:pt x="4364914" y="203339"/>
                </a:lnTo>
                <a:lnTo>
                  <a:pt x="4409529" y="188836"/>
                </a:lnTo>
                <a:lnTo>
                  <a:pt x="4454207" y="175399"/>
                </a:lnTo>
                <a:lnTo>
                  <a:pt x="4498924" y="163042"/>
                </a:lnTo>
                <a:lnTo>
                  <a:pt x="4543653" y="151765"/>
                </a:lnTo>
                <a:lnTo>
                  <a:pt x="4588357" y="141617"/>
                </a:lnTo>
                <a:lnTo>
                  <a:pt x="4633036" y="132588"/>
                </a:lnTo>
                <a:lnTo>
                  <a:pt x="4677638" y="124701"/>
                </a:lnTo>
                <a:lnTo>
                  <a:pt x="4722165" y="117995"/>
                </a:lnTo>
                <a:lnTo>
                  <a:pt x="4766576" y="112458"/>
                </a:lnTo>
                <a:lnTo>
                  <a:pt x="4810849" y="108127"/>
                </a:lnTo>
                <a:lnTo>
                  <a:pt x="4854968" y="105003"/>
                </a:lnTo>
                <a:lnTo>
                  <a:pt x="4898898" y="103124"/>
                </a:lnTo>
                <a:lnTo>
                  <a:pt x="4942611" y="102489"/>
                </a:lnTo>
                <a:lnTo>
                  <a:pt x="4999367" y="103606"/>
                </a:lnTo>
                <a:lnTo>
                  <a:pt x="5054854" y="106921"/>
                </a:lnTo>
                <a:lnTo>
                  <a:pt x="5109032" y="112433"/>
                </a:lnTo>
                <a:lnTo>
                  <a:pt x="5161839" y="120103"/>
                </a:lnTo>
                <a:lnTo>
                  <a:pt x="5213235" y="129921"/>
                </a:lnTo>
                <a:lnTo>
                  <a:pt x="5263185" y="141871"/>
                </a:lnTo>
                <a:lnTo>
                  <a:pt x="5311622" y="155905"/>
                </a:lnTo>
                <a:lnTo>
                  <a:pt x="5358511" y="172034"/>
                </a:lnTo>
                <a:lnTo>
                  <a:pt x="5403812" y="190207"/>
                </a:lnTo>
                <a:lnTo>
                  <a:pt x="5447462" y="210426"/>
                </a:lnTo>
                <a:lnTo>
                  <a:pt x="5489422" y="232664"/>
                </a:lnTo>
                <a:lnTo>
                  <a:pt x="5529643" y="256882"/>
                </a:lnTo>
                <a:lnTo>
                  <a:pt x="5568086" y="283083"/>
                </a:lnTo>
                <a:lnTo>
                  <a:pt x="5604700" y="311226"/>
                </a:lnTo>
                <a:lnTo>
                  <a:pt x="5639435" y="341299"/>
                </a:lnTo>
                <a:lnTo>
                  <a:pt x="5672239" y="373278"/>
                </a:lnTo>
                <a:lnTo>
                  <a:pt x="5703087" y="407149"/>
                </a:lnTo>
                <a:lnTo>
                  <a:pt x="5731916" y="442874"/>
                </a:lnTo>
                <a:lnTo>
                  <a:pt x="5758675" y="480441"/>
                </a:lnTo>
                <a:lnTo>
                  <a:pt x="5783910" y="520788"/>
                </a:lnTo>
                <a:lnTo>
                  <a:pt x="5806706" y="562610"/>
                </a:lnTo>
                <a:lnTo>
                  <a:pt x="5827065" y="605891"/>
                </a:lnTo>
                <a:lnTo>
                  <a:pt x="5844959" y="650595"/>
                </a:lnTo>
                <a:lnTo>
                  <a:pt x="5860402" y="696722"/>
                </a:lnTo>
                <a:lnTo>
                  <a:pt x="5873369" y="744207"/>
                </a:lnTo>
                <a:lnTo>
                  <a:pt x="5883859" y="793051"/>
                </a:lnTo>
                <a:lnTo>
                  <a:pt x="5891860" y="843229"/>
                </a:lnTo>
                <a:lnTo>
                  <a:pt x="5897372" y="894702"/>
                </a:lnTo>
                <a:lnTo>
                  <a:pt x="5900382" y="947445"/>
                </a:lnTo>
                <a:lnTo>
                  <a:pt x="5900953" y="994422"/>
                </a:lnTo>
                <a:lnTo>
                  <a:pt x="5899569" y="1041946"/>
                </a:lnTo>
                <a:lnTo>
                  <a:pt x="5896267" y="1089964"/>
                </a:lnTo>
                <a:lnTo>
                  <a:pt x="5891022" y="1138478"/>
                </a:lnTo>
                <a:lnTo>
                  <a:pt x="5883859" y="1187462"/>
                </a:lnTo>
                <a:lnTo>
                  <a:pt x="5874753" y="1236903"/>
                </a:lnTo>
                <a:lnTo>
                  <a:pt x="5863742" y="1286789"/>
                </a:lnTo>
                <a:lnTo>
                  <a:pt x="5850814" y="1337081"/>
                </a:lnTo>
                <a:lnTo>
                  <a:pt x="5835967" y="1387767"/>
                </a:lnTo>
                <a:lnTo>
                  <a:pt x="5819229" y="1438821"/>
                </a:lnTo>
                <a:lnTo>
                  <a:pt x="5800572" y="1490243"/>
                </a:lnTo>
                <a:lnTo>
                  <a:pt x="5780011" y="1541995"/>
                </a:lnTo>
                <a:lnTo>
                  <a:pt x="5874690" y="1581213"/>
                </a:lnTo>
                <a:lnTo>
                  <a:pt x="5892939" y="1539354"/>
                </a:lnTo>
                <a:lnTo>
                  <a:pt x="5912866" y="1497799"/>
                </a:lnTo>
                <a:lnTo>
                  <a:pt x="5934430" y="1456613"/>
                </a:lnTo>
                <a:lnTo>
                  <a:pt x="5957595" y="1415834"/>
                </a:lnTo>
                <a:lnTo>
                  <a:pt x="5982322" y="1375511"/>
                </a:lnTo>
                <a:lnTo>
                  <a:pt x="6008573" y="1335684"/>
                </a:lnTo>
                <a:lnTo>
                  <a:pt x="6036310" y="1296390"/>
                </a:lnTo>
                <a:lnTo>
                  <a:pt x="6065507" y="1257693"/>
                </a:lnTo>
                <a:lnTo>
                  <a:pt x="6096114" y="1219619"/>
                </a:lnTo>
                <a:lnTo>
                  <a:pt x="6128093" y="1182230"/>
                </a:lnTo>
                <a:lnTo>
                  <a:pt x="6161417" y="1145565"/>
                </a:lnTo>
                <a:lnTo>
                  <a:pt x="6196038" y="1109662"/>
                </a:lnTo>
                <a:lnTo>
                  <a:pt x="6231928" y="1074572"/>
                </a:lnTo>
                <a:lnTo>
                  <a:pt x="6269037" y="1040333"/>
                </a:lnTo>
                <a:lnTo>
                  <a:pt x="6307353" y="1006995"/>
                </a:lnTo>
                <a:lnTo>
                  <a:pt x="6346812" y="974610"/>
                </a:lnTo>
                <a:lnTo>
                  <a:pt x="6387376" y="943216"/>
                </a:lnTo>
                <a:lnTo>
                  <a:pt x="6429032" y="912863"/>
                </a:lnTo>
                <a:lnTo>
                  <a:pt x="6473799" y="882218"/>
                </a:lnTo>
                <a:lnTo>
                  <a:pt x="6519011" y="853262"/>
                </a:lnTo>
                <a:lnTo>
                  <a:pt x="6564617" y="826008"/>
                </a:lnTo>
                <a:lnTo>
                  <a:pt x="6610540" y="800481"/>
                </a:lnTo>
                <a:lnTo>
                  <a:pt x="6656718" y="776719"/>
                </a:lnTo>
                <a:lnTo>
                  <a:pt x="6703098" y="754722"/>
                </a:lnTo>
                <a:lnTo>
                  <a:pt x="6749605" y="734517"/>
                </a:lnTo>
                <a:lnTo>
                  <a:pt x="6796202" y="716140"/>
                </a:lnTo>
                <a:lnTo>
                  <a:pt x="6842798" y="699604"/>
                </a:lnTo>
                <a:lnTo>
                  <a:pt x="6889343" y="684923"/>
                </a:lnTo>
                <a:lnTo>
                  <a:pt x="6935775" y="672134"/>
                </a:lnTo>
                <a:lnTo>
                  <a:pt x="6982041" y="661250"/>
                </a:lnTo>
                <a:lnTo>
                  <a:pt x="7028053" y="652297"/>
                </a:lnTo>
                <a:lnTo>
                  <a:pt x="7073773" y="645299"/>
                </a:lnTo>
                <a:lnTo>
                  <a:pt x="7119137" y="640270"/>
                </a:lnTo>
                <a:lnTo>
                  <a:pt x="7164070" y="637235"/>
                </a:lnTo>
                <a:lnTo>
                  <a:pt x="7208507" y="636219"/>
                </a:lnTo>
                <a:lnTo>
                  <a:pt x="7208507" y="533730"/>
                </a:lnTo>
                <a:close/>
              </a:path>
              <a:path w="12182475" h="1581785">
                <a:moveTo>
                  <a:pt x="12182475" y="533730"/>
                </a:moveTo>
                <a:lnTo>
                  <a:pt x="12137009" y="534695"/>
                </a:lnTo>
                <a:lnTo>
                  <a:pt x="12091111" y="537591"/>
                </a:lnTo>
                <a:lnTo>
                  <a:pt x="12044832" y="542391"/>
                </a:lnTo>
                <a:lnTo>
                  <a:pt x="11998236" y="549059"/>
                </a:lnTo>
                <a:lnTo>
                  <a:pt x="11951386" y="557606"/>
                </a:lnTo>
                <a:lnTo>
                  <a:pt x="11904307" y="567994"/>
                </a:lnTo>
                <a:lnTo>
                  <a:pt x="11857088" y="580199"/>
                </a:lnTo>
                <a:lnTo>
                  <a:pt x="11809781" y="594207"/>
                </a:lnTo>
                <a:lnTo>
                  <a:pt x="11762423" y="610006"/>
                </a:lnTo>
                <a:lnTo>
                  <a:pt x="11715090" y="627570"/>
                </a:lnTo>
                <a:lnTo>
                  <a:pt x="11667833" y="646874"/>
                </a:lnTo>
                <a:lnTo>
                  <a:pt x="11620703" y="667905"/>
                </a:lnTo>
                <a:lnTo>
                  <a:pt x="11573764" y="690638"/>
                </a:lnTo>
                <a:lnTo>
                  <a:pt x="11527066" y="715060"/>
                </a:lnTo>
                <a:lnTo>
                  <a:pt x="11480660" y="741146"/>
                </a:lnTo>
                <a:lnTo>
                  <a:pt x="11434623" y="768870"/>
                </a:lnTo>
                <a:lnTo>
                  <a:pt x="11388992" y="798220"/>
                </a:lnTo>
                <a:lnTo>
                  <a:pt x="11343831" y="829183"/>
                </a:lnTo>
                <a:lnTo>
                  <a:pt x="11300066" y="861085"/>
                </a:lnTo>
                <a:lnTo>
                  <a:pt x="11257407" y="894080"/>
                </a:lnTo>
                <a:lnTo>
                  <a:pt x="11215903" y="928128"/>
                </a:lnTo>
                <a:lnTo>
                  <a:pt x="11175594" y="963193"/>
                </a:lnTo>
                <a:lnTo>
                  <a:pt x="11136516" y="999210"/>
                </a:lnTo>
                <a:lnTo>
                  <a:pt x="11098695" y="1036142"/>
                </a:lnTo>
                <a:lnTo>
                  <a:pt x="11062183" y="1073937"/>
                </a:lnTo>
                <a:lnTo>
                  <a:pt x="11027016" y="1112558"/>
                </a:lnTo>
                <a:lnTo>
                  <a:pt x="10993222" y="1151940"/>
                </a:lnTo>
                <a:lnTo>
                  <a:pt x="10960849" y="1192060"/>
                </a:lnTo>
                <a:lnTo>
                  <a:pt x="10967847" y="1141590"/>
                </a:lnTo>
                <a:lnTo>
                  <a:pt x="10972940" y="1091526"/>
                </a:lnTo>
                <a:lnTo>
                  <a:pt x="10976127" y="1041908"/>
                </a:lnTo>
                <a:lnTo>
                  <a:pt x="10977397" y="992746"/>
                </a:lnTo>
                <a:lnTo>
                  <a:pt x="10976762" y="944067"/>
                </a:lnTo>
                <a:lnTo>
                  <a:pt x="10973829" y="890816"/>
                </a:lnTo>
                <a:lnTo>
                  <a:pt x="10968571" y="838669"/>
                </a:lnTo>
                <a:lnTo>
                  <a:pt x="10961002" y="787679"/>
                </a:lnTo>
                <a:lnTo>
                  <a:pt x="10951121" y="737844"/>
                </a:lnTo>
                <a:lnTo>
                  <a:pt x="10938929" y="689203"/>
                </a:lnTo>
                <a:lnTo>
                  <a:pt x="10924451" y="641769"/>
                </a:lnTo>
                <a:lnTo>
                  <a:pt x="10907687" y="595566"/>
                </a:lnTo>
                <a:lnTo>
                  <a:pt x="10888637" y="550621"/>
                </a:lnTo>
                <a:lnTo>
                  <a:pt x="10867301" y="506945"/>
                </a:lnTo>
                <a:lnTo>
                  <a:pt x="10843705" y="464566"/>
                </a:lnTo>
                <a:lnTo>
                  <a:pt x="10817847" y="423506"/>
                </a:lnTo>
                <a:lnTo>
                  <a:pt x="10790847" y="385330"/>
                </a:lnTo>
                <a:lnTo>
                  <a:pt x="10762018" y="348843"/>
                </a:lnTo>
                <a:lnTo>
                  <a:pt x="10731386" y="314058"/>
                </a:lnTo>
                <a:lnTo>
                  <a:pt x="10699001" y="281000"/>
                </a:lnTo>
                <a:lnTo>
                  <a:pt x="10664889" y="249682"/>
                </a:lnTo>
                <a:lnTo>
                  <a:pt x="10629113" y="220116"/>
                </a:lnTo>
                <a:lnTo>
                  <a:pt x="10591673" y="192328"/>
                </a:lnTo>
                <a:lnTo>
                  <a:pt x="10552646" y="166344"/>
                </a:lnTo>
                <a:lnTo>
                  <a:pt x="10512044" y="142163"/>
                </a:lnTo>
                <a:lnTo>
                  <a:pt x="10469918" y="119824"/>
                </a:lnTo>
                <a:lnTo>
                  <a:pt x="10426294" y="99326"/>
                </a:lnTo>
                <a:lnTo>
                  <a:pt x="10381234" y="80695"/>
                </a:lnTo>
                <a:lnTo>
                  <a:pt x="10334739" y="63957"/>
                </a:lnTo>
                <a:lnTo>
                  <a:pt x="10286886" y="49110"/>
                </a:lnTo>
                <a:lnTo>
                  <a:pt x="10237686" y="36195"/>
                </a:lnTo>
                <a:lnTo>
                  <a:pt x="10187191" y="25209"/>
                </a:lnTo>
                <a:lnTo>
                  <a:pt x="10135438" y="16179"/>
                </a:lnTo>
                <a:lnTo>
                  <a:pt x="10082454" y="9131"/>
                </a:lnTo>
                <a:lnTo>
                  <a:pt x="10028288" y="4064"/>
                </a:lnTo>
                <a:lnTo>
                  <a:pt x="9972980" y="1016"/>
                </a:lnTo>
                <a:lnTo>
                  <a:pt x="9916566" y="0"/>
                </a:lnTo>
                <a:lnTo>
                  <a:pt x="9872066" y="609"/>
                </a:lnTo>
                <a:lnTo>
                  <a:pt x="9827273" y="2451"/>
                </a:lnTo>
                <a:lnTo>
                  <a:pt x="9782213" y="5486"/>
                </a:lnTo>
                <a:lnTo>
                  <a:pt x="9736899" y="9740"/>
                </a:lnTo>
                <a:lnTo>
                  <a:pt x="9691383" y="15176"/>
                </a:lnTo>
                <a:lnTo>
                  <a:pt x="9645650" y="21818"/>
                </a:lnTo>
                <a:lnTo>
                  <a:pt x="9599752" y="29629"/>
                </a:lnTo>
                <a:lnTo>
                  <a:pt x="9553702" y="38608"/>
                </a:lnTo>
                <a:lnTo>
                  <a:pt x="9507512" y="48755"/>
                </a:lnTo>
                <a:lnTo>
                  <a:pt x="9461221" y="60045"/>
                </a:lnTo>
                <a:lnTo>
                  <a:pt x="9414840" y="72504"/>
                </a:lnTo>
                <a:lnTo>
                  <a:pt x="9368409" y="86080"/>
                </a:lnTo>
                <a:lnTo>
                  <a:pt x="9321940" y="100799"/>
                </a:lnTo>
                <a:lnTo>
                  <a:pt x="9275445" y="116636"/>
                </a:lnTo>
                <a:lnTo>
                  <a:pt x="9228963" y="133604"/>
                </a:lnTo>
                <a:lnTo>
                  <a:pt x="9182506" y="151663"/>
                </a:lnTo>
                <a:lnTo>
                  <a:pt x="9136113" y="170815"/>
                </a:lnTo>
                <a:lnTo>
                  <a:pt x="9089784" y="191071"/>
                </a:lnTo>
                <a:lnTo>
                  <a:pt x="9043556" y="212407"/>
                </a:lnTo>
                <a:lnTo>
                  <a:pt x="8997455" y="234810"/>
                </a:lnTo>
                <a:lnTo>
                  <a:pt x="8951493" y="258279"/>
                </a:lnTo>
                <a:lnTo>
                  <a:pt x="8905710" y="282816"/>
                </a:lnTo>
                <a:lnTo>
                  <a:pt x="8860104" y="308394"/>
                </a:lnTo>
                <a:lnTo>
                  <a:pt x="8814727" y="335026"/>
                </a:lnTo>
                <a:lnTo>
                  <a:pt x="8769566" y="362686"/>
                </a:lnTo>
                <a:lnTo>
                  <a:pt x="8724684" y="391363"/>
                </a:lnTo>
                <a:lnTo>
                  <a:pt x="8680069" y="421068"/>
                </a:lnTo>
                <a:lnTo>
                  <a:pt x="8635771" y="451777"/>
                </a:lnTo>
                <a:lnTo>
                  <a:pt x="8593938" y="481926"/>
                </a:lnTo>
                <a:lnTo>
                  <a:pt x="8552739" y="512724"/>
                </a:lnTo>
                <a:lnTo>
                  <a:pt x="8512213" y="544169"/>
                </a:lnTo>
                <a:lnTo>
                  <a:pt x="8472373" y="576237"/>
                </a:lnTo>
                <a:lnTo>
                  <a:pt x="8433219" y="608914"/>
                </a:lnTo>
                <a:lnTo>
                  <a:pt x="8394763" y="642188"/>
                </a:lnTo>
                <a:lnTo>
                  <a:pt x="8357044" y="676021"/>
                </a:lnTo>
                <a:lnTo>
                  <a:pt x="8320049" y="710425"/>
                </a:lnTo>
                <a:lnTo>
                  <a:pt x="8283803" y="745363"/>
                </a:lnTo>
                <a:lnTo>
                  <a:pt x="8248320" y="780808"/>
                </a:lnTo>
                <a:lnTo>
                  <a:pt x="8213623" y="816775"/>
                </a:lnTo>
                <a:lnTo>
                  <a:pt x="8179702" y="853224"/>
                </a:lnTo>
                <a:lnTo>
                  <a:pt x="8146593" y="890143"/>
                </a:lnTo>
                <a:lnTo>
                  <a:pt x="8114309" y="927519"/>
                </a:lnTo>
                <a:lnTo>
                  <a:pt x="8082851" y="965327"/>
                </a:lnTo>
                <a:lnTo>
                  <a:pt x="8052244" y="1003554"/>
                </a:lnTo>
                <a:lnTo>
                  <a:pt x="8022501" y="1042187"/>
                </a:lnTo>
                <a:lnTo>
                  <a:pt x="7993634" y="1081201"/>
                </a:lnTo>
                <a:lnTo>
                  <a:pt x="7965656" y="1120584"/>
                </a:lnTo>
                <a:lnTo>
                  <a:pt x="7938579" y="1160310"/>
                </a:lnTo>
                <a:lnTo>
                  <a:pt x="7912417" y="1200378"/>
                </a:lnTo>
                <a:lnTo>
                  <a:pt x="7912405" y="1171321"/>
                </a:lnTo>
                <a:lnTo>
                  <a:pt x="7908404" y="1106449"/>
                </a:lnTo>
                <a:lnTo>
                  <a:pt x="7900835" y="1053045"/>
                </a:lnTo>
                <a:lnTo>
                  <a:pt x="7889456" y="1001534"/>
                </a:lnTo>
                <a:lnTo>
                  <a:pt x="7874305" y="951979"/>
                </a:lnTo>
                <a:lnTo>
                  <a:pt x="7855394" y="904443"/>
                </a:lnTo>
                <a:lnTo>
                  <a:pt x="7832738" y="858964"/>
                </a:lnTo>
                <a:lnTo>
                  <a:pt x="7806347" y="815619"/>
                </a:lnTo>
                <a:lnTo>
                  <a:pt x="7778940" y="777925"/>
                </a:lnTo>
                <a:lnTo>
                  <a:pt x="7748841" y="742772"/>
                </a:lnTo>
                <a:lnTo>
                  <a:pt x="7716139" y="710196"/>
                </a:lnTo>
                <a:lnTo>
                  <a:pt x="7680896" y="680237"/>
                </a:lnTo>
                <a:lnTo>
                  <a:pt x="7643228" y="652945"/>
                </a:lnTo>
                <a:lnTo>
                  <a:pt x="7603198" y="628357"/>
                </a:lnTo>
                <a:lnTo>
                  <a:pt x="7560907" y="606513"/>
                </a:lnTo>
                <a:lnTo>
                  <a:pt x="7516431" y="587438"/>
                </a:lnTo>
                <a:lnTo>
                  <a:pt x="7469860" y="571195"/>
                </a:lnTo>
                <a:lnTo>
                  <a:pt x="7421270" y="557822"/>
                </a:lnTo>
                <a:lnTo>
                  <a:pt x="7370762" y="547344"/>
                </a:lnTo>
                <a:lnTo>
                  <a:pt x="7318400" y="539800"/>
                </a:lnTo>
                <a:lnTo>
                  <a:pt x="7264298" y="535254"/>
                </a:lnTo>
                <a:lnTo>
                  <a:pt x="7208520" y="533730"/>
                </a:lnTo>
                <a:lnTo>
                  <a:pt x="7208520" y="636219"/>
                </a:lnTo>
                <a:lnTo>
                  <a:pt x="7264705" y="637959"/>
                </a:lnTo>
                <a:lnTo>
                  <a:pt x="7318832" y="643140"/>
                </a:lnTo>
                <a:lnTo>
                  <a:pt x="7370788" y="651713"/>
                </a:lnTo>
                <a:lnTo>
                  <a:pt x="7420445" y="663625"/>
                </a:lnTo>
                <a:lnTo>
                  <a:pt x="7467689" y="678815"/>
                </a:lnTo>
                <a:lnTo>
                  <a:pt x="7512418" y="697242"/>
                </a:lnTo>
                <a:lnTo>
                  <a:pt x="7554493" y="718832"/>
                </a:lnTo>
                <a:lnTo>
                  <a:pt x="7593800" y="743546"/>
                </a:lnTo>
                <a:lnTo>
                  <a:pt x="7630249" y="771334"/>
                </a:lnTo>
                <a:lnTo>
                  <a:pt x="7663688" y="802132"/>
                </a:lnTo>
                <a:lnTo>
                  <a:pt x="7694028" y="835888"/>
                </a:lnTo>
                <a:lnTo>
                  <a:pt x="7721143" y="872553"/>
                </a:lnTo>
                <a:lnTo>
                  <a:pt x="7746581" y="915111"/>
                </a:lnTo>
                <a:lnTo>
                  <a:pt x="7767777" y="960247"/>
                </a:lnTo>
                <a:lnTo>
                  <a:pt x="7784719" y="1007884"/>
                </a:lnTo>
                <a:lnTo>
                  <a:pt x="7797381" y="1057948"/>
                </a:lnTo>
                <a:lnTo>
                  <a:pt x="7805725" y="1110373"/>
                </a:lnTo>
                <a:lnTo>
                  <a:pt x="7809738" y="1165059"/>
                </a:lnTo>
                <a:lnTo>
                  <a:pt x="7809801" y="1209789"/>
                </a:lnTo>
                <a:lnTo>
                  <a:pt x="7807109" y="1255293"/>
                </a:lnTo>
                <a:lnTo>
                  <a:pt x="7801648" y="1301508"/>
                </a:lnTo>
                <a:lnTo>
                  <a:pt x="7793444" y="1348409"/>
                </a:lnTo>
                <a:lnTo>
                  <a:pt x="7782496" y="1395945"/>
                </a:lnTo>
                <a:lnTo>
                  <a:pt x="7768806" y="1444091"/>
                </a:lnTo>
                <a:lnTo>
                  <a:pt x="7752385" y="1492783"/>
                </a:lnTo>
                <a:lnTo>
                  <a:pt x="7733258" y="1541995"/>
                </a:lnTo>
                <a:lnTo>
                  <a:pt x="7827950" y="1581213"/>
                </a:lnTo>
                <a:lnTo>
                  <a:pt x="7846606" y="1537677"/>
                </a:lnTo>
                <a:lnTo>
                  <a:pt x="7866393" y="1494459"/>
                </a:lnTo>
                <a:lnTo>
                  <a:pt x="7887271" y="1451559"/>
                </a:lnTo>
                <a:lnTo>
                  <a:pt x="7909230" y="1409001"/>
                </a:lnTo>
                <a:lnTo>
                  <a:pt x="7932229" y="1366812"/>
                </a:lnTo>
                <a:lnTo>
                  <a:pt x="7956258" y="1324991"/>
                </a:lnTo>
                <a:lnTo>
                  <a:pt x="7981277" y="1283576"/>
                </a:lnTo>
                <a:lnTo>
                  <a:pt x="8007274" y="1242568"/>
                </a:lnTo>
                <a:lnTo>
                  <a:pt x="8034223" y="1201991"/>
                </a:lnTo>
                <a:lnTo>
                  <a:pt x="8062087" y="1161859"/>
                </a:lnTo>
                <a:lnTo>
                  <a:pt x="8090852" y="1122197"/>
                </a:lnTo>
                <a:lnTo>
                  <a:pt x="8120507" y="1083017"/>
                </a:lnTo>
                <a:lnTo>
                  <a:pt x="8151000" y="1044333"/>
                </a:lnTo>
                <a:lnTo>
                  <a:pt x="8182318" y="1006170"/>
                </a:lnTo>
                <a:lnTo>
                  <a:pt x="8214436" y="968552"/>
                </a:lnTo>
                <a:lnTo>
                  <a:pt x="8247342" y="931481"/>
                </a:lnTo>
                <a:lnTo>
                  <a:pt x="8280984" y="894969"/>
                </a:lnTo>
                <a:lnTo>
                  <a:pt x="8315363" y="859053"/>
                </a:lnTo>
                <a:lnTo>
                  <a:pt x="8350440" y="823747"/>
                </a:lnTo>
                <a:lnTo>
                  <a:pt x="8386191" y="789063"/>
                </a:lnTo>
                <a:lnTo>
                  <a:pt x="8422602" y="755015"/>
                </a:lnTo>
                <a:lnTo>
                  <a:pt x="8459648" y="721626"/>
                </a:lnTo>
                <a:lnTo>
                  <a:pt x="8497291" y="688911"/>
                </a:lnTo>
                <a:lnTo>
                  <a:pt x="8535505" y="656894"/>
                </a:lnTo>
                <a:lnTo>
                  <a:pt x="8574278" y="625576"/>
                </a:lnTo>
                <a:lnTo>
                  <a:pt x="8613584" y="594995"/>
                </a:lnTo>
                <a:lnTo>
                  <a:pt x="8653399" y="565162"/>
                </a:lnTo>
                <a:lnTo>
                  <a:pt x="8693683" y="536079"/>
                </a:lnTo>
                <a:lnTo>
                  <a:pt x="8734425" y="507784"/>
                </a:lnTo>
                <a:lnTo>
                  <a:pt x="8775598" y="480288"/>
                </a:lnTo>
                <a:lnTo>
                  <a:pt x="8817178" y="453605"/>
                </a:lnTo>
                <a:lnTo>
                  <a:pt x="8859152" y="427761"/>
                </a:lnTo>
                <a:lnTo>
                  <a:pt x="8901468" y="402755"/>
                </a:lnTo>
                <a:lnTo>
                  <a:pt x="8944115" y="378625"/>
                </a:lnTo>
                <a:lnTo>
                  <a:pt x="8987079" y="355371"/>
                </a:lnTo>
                <a:lnTo>
                  <a:pt x="9030322" y="333032"/>
                </a:lnTo>
                <a:lnTo>
                  <a:pt x="9073820" y="311607"/>
                </a:lnTo>
                <a:lnTo>
                  <a:pt x="9117559" y="291109"/>
                </a:lnTo>
                <a:lnTo>
                  <a:pt x="9161501" y="271576"/>
                </a:lnTo>
                <a:lnTo>
                  <a:pt x="9205633" y="253022"/>
                </a:lnTo>
                <a:lnTo>
                  <a:pt x="9249918" y="235445"/>
                </a:lnTo>
                <a:lnTo>
                  <a:pt x="9294330" y="218884"/>
                </a:lnTo>
                <a:lnTo>
                  <a:pt x="9338869" y="203339"/>
                </a:lnTo>
                <a:lnTo>
                  <a:pt x="9383484" y="188836"/>
                </a:lnTo>
                <a:lnTo>
                  <a:pt x="9428162" y="175399"/>
                </a:lnTo>
                <a:lnTo>
                  <a:pt x="9472879" y="163042"/>
                </a:lnTo>
                <a:lnTo>
                  <a:pt x="9517596" y="151765"/>
                </a:lnTo>
                <a:lnTo>
                  <a:pt x="9562313" y="141617"/>
                </a:lnTo>
                <a:lnTo>
                  <a:pt x="9606991" y="132588"/>
                </a:lnTo>
                <a:lnTo>
                  <a:pt x="9651594" y="124701"/>
                </a:lnTo>
                <a:lnTo>
                  <a:pt x="9696120" y="117995"/>
                </a:lnTo>
                <a:lnTo>
                  <a:pt x="9740532" y="112458"/>
                </a:lnTo>
                <a:lnTo>
                  <a:pt x="9784804" y="108127"/>
                </a:lnTo>
                <a:lnTo>
                  <a:pt x="9828924" y="105003"/>
                </a:lnTo>
                <a:lnTo>
                  <a:pt x="9872853" y="103124"/>
                </a:lnTo>
                <a:lnTo>
                  <a:pt x="9916566" y="102489"/>
                </a:lnTo>
                <a:lnTo>
                  <a:pt x="9973323" y="103606"/>
                </a:lnTo>
                <a:lnTo>
                  <a:pt x="10028809" y="106921"/>
                </a:lnTo>
                <a:lnTo>
                  <a:pt x="10082987" y="112433"/>
                </a:lnTo>
                <a:lnTo>
                  <a:pt x="10135794" y="120103"/>
                </a:lnTo>
                <a:lnTo>
                  <a:pt x="10187203" y="129921"/>
                </a:lnTo>
                <a:lnTo>
                  <a:pt x="10237140" y="141871"/>
                </a:lnTo>
                <a:lnTo>
                  <a:pt x="10285578" y="155905"/>
                </a:lnTo>
                <a:lnTo>
                  <a:pt x="10332479" y="172034"/>
                </a:lnTo>
                <a:lnTo>
                  <a:pt x="10377767" y="190207"/>
                </a:lnTo>
                <a:lnTo>
                  <a:pt x="10421417" y="210426"/>
                </a:lnTo>
                <a:lnTo>
                  <a:pt x="10463378" y="232664"/>
                </a:lnTo>
                <a:lnTo>
                  <a:pt x="10503598" y="256882"/>
                </a:lnTo>
                <a:lnTo>
                  <a:pt x="10542041" y="283083"/>
                </a:lnTo>
                <a:lnTo>
                  <a:pt x="10578656" y="311226"/>
                </a:lnTo>
                <a:lnTo>
                  <a:pt x="10613390" y="341299"/>
                </a:lnTo>
                <a:lnTo>
                  <a:pt x="10646207" y="373278"/>
                </a:lnTo>
                <a:lnTo>
                  <a:pt x="10677042" y="407149"/>
                </a:lnTo>
                <a:lnTo>
                  <a:pt x="10705871" y="442874"/>
                </a:lnTo>
                <a:lnTo>
                  <a:pt x="10732630" y="480441"/>
                </a:lnTo>
                <a:lnTo>
                  <a:pt x="10757865" y="520776"/>
                </a:lnTo>
                <a:lnTo>
                  <a:pt x="10780662" y="562610"/>
                </a:lnTo>
                <a:lnTo>
                  <a:pt x="10801020" y="605891"/>
                </a:lnTo>
                <a:lnTo>
                  <a:pt x="10818914" y="650595"/>
                </a:lnTo>
                <a:lnTo>
                  <a:pt x="10834357" y="696709"/>
                </a:lnTo>
                <a:lnTo>
                  <a:pt x="10847324" y="744207"/>
                </a:lnTo>
                <a:lnTo>
                  <a:pt x="10857814" y="793051"/>
                </a:lnTo>
                <a:lnTo>
                  <a:pt x="10865815" y="843229"/>
                </a:lnTo>
                <a:lnTo>
                  <a:pt x="10871327" y="894702"/>
                </a:lnTo>
                <a:lnTo>
                  <a:pt x="10874337" y="947445"/>
                </a:lnTo>
                <a:lnTo>
                  <a:pt x="10874896" y="994422"/>
                </a:lnTo>
                <a:lnTo>
                  <a:pt x="10873524" y="1041946"/>
                </a:lnTo>
                <a:lnTo>
                  <a:pt x="10870222" y="1089964"/>
                </a:lnTo>
                <a:lnTo>
                  <a:pt x="10864977" y="1138478"/>
                </a:lnTo>
                <a:lnTo>
                  <a:pt x="10857802" y="1187475"/>
                </a:lnTo>
                <a:lnTo>
                  <a:pt x="10848708" y="1236916"/>
                </a:lnTo>
                <a:lnTo>
                  <a:pt x="10837697" y="1286789"/>
                </a:lnTo>
                <a:lnTo>
                  <a:pt x="10824769" y="1337081"/>
                </a:lnTo>
                <a:lnTo>
                  <a:pt x="10809923" y="1387767"/>
                </a:lnTo>
                <a:lnTo>
                  <a:pt x="10793171" y="1438821"/>
                </a:lnTo>
                <a:lnTo>
                  <a:pt x="10774515" y="1490243"/>
                </a:lnTo>
                <a:lnTo>
                  <a:pt x="10753966" y="1541995"/>
                </a:lnTo>
                <a:lnTo>
                  <a:pt x="10848658" y="1581213"/>
                </a:lnTo>
                <a:lnTo>
                  <a:pt x="10866907" y="1539354"/>
                </a:lnTo>
                <a:lnTo>
                  <a:pt x="10886834" y="1497799"/>
                </a:lnTo>
                <a:lnTo>
                  <a:pt x="10908398" y="1456613"/>
                </a:lnTo>
                <a:lnTo>
                  <a:pt x="10931550" y="1415834"/>
                </a:lnTo>
                <a:lnTo>
                  <a:pt x="10956277" y="1375511"/>
                </a:lnTo>
                <a:lnTo>
                  <a:pt x="10982528" y="1335684"/>
                </a:lnTo>
                <a:lnTo>
                  <a:pt x="11010278" y="1296390"/>
                </a:lnTo>
                <a:lnTo>
                  <a:pt x="11039462" y="1257693"/>
                </a:lnTo>
                <a:lnTo>
                  <a:pt x="11070069" y="1219631"/>
                </a:lnTo>
                <a:lnTo>
                  <a:pt x="11102048" y="1182230"/>
                </a:lnTo>
                <a:lnTo>
                  <a:pt x="11135373" y="1145565"/>
                </a:lnTo>
                <a:lnTo>
                  <a:pt x="11169993" y="1109662"/>
                </a:lnTo>
                <a:lnTo>
                  <a:pt x="11205883" y="1074572"/>
                </a:lnTo>
                <a:lnTo>
                  <a:pt x="11243005" y="1040333"/>
                </a:lnTo>
                <a:lnTo>
                  <a:pt x="11281308" y="1006995"/>
                </a:lnTo>
                <a:lnTo>
                  <a:pt x="11320767" y="974610"/>
                </a:lnTo>
                <a:lnTo>
                  <a:pt x="11361331" y="943216"/>
                </a:lnTo>
                <a:lnTo>
                  <a:pt x="11402987" y="912863"/>
                </a:lnTo>
                <a:lnTo>
                  <a:pt x="11447755" y="882218"/>
                </a:lnTo>
                <a:lnTo>
                  <a:pt x="11492967" y="853262"/>
                </a:lnTo>
                <a:lnTo>
                  <a:pt x="11538572" y="826008"/>
                </a:lnTo>
                <a:lnTo>
                  <a:pt x="11584483" y="800481"/>
                </a:lnTo>
                <a:lnTo>
                  <a:pt x="11630673" y="776719"/>
                </a:lnTo>
                <a:lnTo>
                  <a:pt x="11677053" y="754722"/>
                </a:lnTo>
                <a:lnTo>
                  <a:pt x="11723561" y="734529"/>
                </a:lnTo>
                <a:lnTo>
                  <a:pt x="11770157" y="716140"/>
                </a:lnTo>
                <a:lnTo>
                  <a:pt x="11816753" y="699604"/>
                </a:lnTo>
                <a:lnTo>
                  <a:pt x="11863299" y="684936"/>
                </a:lnTo>
                <a:lnTo>
                  <a:pt x="11909730" y="672134"/>
                </a:lnTo>
                <a:lnTo>
                  <a:pt x="11955996" y="661250"/>
                </a:lnTo>
                <a:lnTo>
                  <a:pt x="12002008" y="652297"/>
                </a:lnTo>
                <a:lnTo>
                  <a:pt x="12047741" y="645299"/>
                </a:lnTo>
                <a:lnTo>
                  <a:pt x="12093092" y="640270"/>
                </a:lnTo>
                <a:lnTo>
                  <a:pt x="12138025" y="637235"/>
                </a:lnTo>
                <a:lnTo>
                  <a:pt x="12182475" y="636219"/>
                </a:lnTo>
                <a:lnTo>
                  <a:pt x="12182475" y="533730"/>
                </a:lnTo>
                <a:close/>
              </a:path>
            </a:pathLst>
          </a:custGeom>
          <a:solidFill>
            <a:srgbClr val="00132D"/>
          </a:solidFill>
        </p:spPr>
        <p:txBody>
          <a:bodyPr wrap="square" lIns="0" tIns="0" rIns="0" bIns="0" rtlCol="0"/>
          <a:lstStyle/>
          <a:p>
            <a:endParaRPr sz="1351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E1DA002B-B70A-9C2E-A9F0-07BE5AC485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83762" y="3410753"/>
            <a:ext cx="3409727" cy="7232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C4873B-8541-11F8-067A-96186DADA248}"/>
              </a:ext>
            </a:extLst>
          </p:cNvPr>
          <p:cNvSpPr txBox="1"/>
          <p:nvPr userDrawn="1"/>
        </p:nvSpPr>
        <p:spPr>
          <a:xfrm>
            <a:off x="6773332" y="3350227"/>
            <a:ext cx="2466573" cy="9131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sz="2667" b="0" i="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Oslo S</a:t>
            </a:r>
            <a:r>
              <a:rPr lang="en-GB" sz="2667" b="0" i="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p</a:t>
            </a:r>
            <a:r>
              <a:rPr lang="en-NO" sz="2667" b="0" i="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ektrum</a:t>
            </a:r>
          </a:p>
          <a:p>
            <a:r>
              <a:rPr lang="en-NO" sz="2667" b="0" i="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November 7 - 9</a:t>
            </a:r>
          </a:p>
        </p:txBody>
      </p:sp>
    </p:spTree>
    <p:extLst>
      <p:ext uri="{BB962C8B-B14F-4D97-AF65-F5344CB8AC3E}">
        <p14:creationId xmlns:p14="http://schemas.microsoft.com/office/powerpoint/2010/main" val="14561057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60">
          <p15:clr>
            <a:srgbClr val="FBAE40"/>
          </p15:clr>
        </p15:guide>
        <p15:guide id="2" orient="horz" pos="175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723ECA9-136C-4A41-B9BC-CE4DACF70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080" y="2766221"/>
            <a:ext cx="9885680" cy="1325563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ts val="4200"/>
              </a:lnSpc>
              <a:defRPr sz="3500" b="0" i="0">
                <a:solidFill>
                  <a:srgbClr val="00132D"/>
                </a:solidFill>
                <a:latin typeface="Arial Nova Light" panose="020F0302020204030204" pitchFamily="34" charset="0"/>
                <a:cs typeface="Arial Nova Light" panose="020F0302020204030204" pitchFamily="34" charset="0"/>
              </a:defRPr>
            </a:lvl1pPr>
          </a:lstStyle>
          <a:p>
            <a:endParaRPr lang="en-NO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8B6C61D-7215-22F7-D274-5D2121EB540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3530" y="260355"/>
            <a:ext cx="1044575" cy="49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2139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3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Placeholder 22">
            <a:extLst>
              <a:ext uri="{FF2B5EF4-FFF2-40B4-BE49-F238E27FC236}">
                <a16:creationId xmlns:a16="http://schemas.microsoft.com/office/drawing/2014/main" id="{9CF1461B-185B-4D52-8262-C4855829E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NO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A97E56B-331F-0F1A-B125-3E76244B6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6684"/>
            <a:ext cx="10515600" cy="434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NO" dirty="0"/>
          </a:p>
        </p:txBody>
      </p:sp>
    </p:spTree>
    <p:extLst>
      <p:ext uri="{BB962C8B-B14F-4D97-AF65-F5344CB8AC3E}">
        <p14:creationId xmlns:p14="http://schemas.microsoft.com/office/powerpoint/2010/main" val="54865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9" r:id="rId6"/>
    <p:sldLayoutId id="2147483670" r:id="rId7"/>
  </p:sldLayoutIdLst>
  <p:txStyles>
    <p:titleStyle>
      <a:lvl1pPr algn="l" defTabSz="914309" rtl="0" eaLnBrk="1" latinLnBrk="0" hangingPunct="1">
        <a:lnSpc>
          <a:spcPts val="38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578" indent="-228578" algn="l" defTabSz="914309" rtl="0" eaLnBrk="1" latinLnBrk="0" hangingPunct="1">
        <a:lnSpc>
          <a:spcPts val="2600"/>
        </a:lnSpc>
        <a:spcBef>
          <a:spcPts val="1000"/>
        </a:spcBef>
        <a:buFont typeface="System Font Regular"/>
        <a:buChar char="●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734" indent="-228578" algn="l" defTabSz="914309" rtl="0" eaLnBrk="1" latinLnBrk="0" hangingPunct="1">
        <a:lnSpc>
          <a:spcPts val="2600"/>
        </a:lnSpc>
        <a:spcBef>
          <a:spcPts val="500"/>
        </a:spcBef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2886" indent="-228578" algn="l" defTabSz="914309" rtl="0" eaLnBrk="1" latinLnBrk="0" hangingPunct="1">
        <a:lnSpc>
          <a:spcPts val="2600"/>
        </a:lnSpc>
        <a:spcBef>
          <a:spcPts val="500"/>
        </a:spcBef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040" indent="-228578" algn="l" defTabSz="914309" rtl="0" eaLnBrk="1" latinLnBrk="0" hangingPunct="1">
        <a:lnSpc>
          <a:spcPts val="2600"/>
        </a:lnSpc>
        <a:spcBef>
          <a:spcPts val="500"/>
        </a:spcBef>
        <a:buClr>
          <a:schemeClr val="bg1"/>
        </a:buClr>
        <a:buFont typeface=".Hiragino Kaku Gothic Interface W3"/>
        <a:buChar char="▫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195" indent="-228578" algn="l" defTabSz="914309" rtl="0" eaLnBrk="1" latinLnBrk="0" hangingPunct="1">
        <a:lnSpc>
          <a:spcPts val="26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349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4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8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4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5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8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5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25">
          <p15:clr>
            <a:srgbClr val="F26B43"/>
          </p15:clr>
        </p15:guide>
        <p15:guide id="2" pos="5636">
          <p15:clr>
            <a:srgbClr val="F26B43"/>
          </p15:clr>
        </p15:guide>
        <p15:guide id="3" orient="horz" pos="123">
          <p15:clr>
            <a:srgbClr val="F26B43"/>
          </p15:clr>
        </p15:guide>
        <p15:guide id="4" orient="horz" pos="2845">
          <p15:clr>
            <a:srgbClr val="F26B43"/>
          </p15:clr>
        </p15:guide>
        <p15:guide id="7" orient="horz" pos="690">
          <p15:clr>
            <a:srgbClr val="F26B43"/>
          </p15:clr>
        </p15:guide>
        <p15:guide id="8" orient="horz" pos="1280">
          <p15:clr>
            <a:srgbClr val="F26B43"/>
          </p15:clr>
        </p15:guide>
        <p15:guide id="9" pos="61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DC79920A-E188-87A4-4873-65ADB75AD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185"/>
            <a:ext cx="10515600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0A80AE-209A-C853-2259-BCC8EDDD2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6684"/>
            <a:ext cx="10515600" cy="43497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2333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80" r:id="rId6"/>
    <p:sldLayoutId id="2147483681" r:id="rId7"/>
  </p:sldLayoutIdLst>
  <p:txStyles>
    <p:titleStyle>
      <a:lvl1pPr algn="l" defTabSz="914309" rtl="0" eaLnBrk="1" latinLnBrk="0" hangingPunct="1">
        <a:lnSpc>
          <a:spcPts val="3800"/>
        </a:lnSpc>
        <a:spcBef>
          <a:spcPct val="0"/>
        </a:spcBef>
        <a:buNone/>
        <a:defRPr sz="3000" kern="1200">
          <a:solidFill>
            <a:srgbClr val="00132D"/>
          </a:solidFill>
          <a:latin typeface="+mj-lt"/>
          <a:ea typeface="+mj-ea"/>
          <a:cs typeface="+mj-cs"/>
        </a:defRPr>
      </a:lvl1pPr>
    </p:titleStyle>
    <p:bodyStyle>
      <a:lvl1pPr marL="228578" indent="-228578" algn="l" defTabSz="914309" rtl="0" eaLnBrk="1" latinLnBrk="0" hangingPunct="1">
        <a:lnSpc>
          <a:spcPts val="2600"/>
        </a:lnSpc>
        <a:spcBef>
          <a:spcPts val="1000"/>
        </a:spcBef>
        <a:buFont typeface="System Font Regular"/>
        <a:buChar char="●"/>
        <a:defRPr sz="2000" kern="1200">
          <a:solidFill>
            <a:srgbClr val="00132D"/>
          </a:solidFill>
          <a:latin typeface="+mn-lt"/>
          <a:ea typeface="+mn-ea"/>
          <a:cs typeface="+mn-cs"/>
        </a:defRPr>
      </a:lvl1pPr>
      <a:lvl2pPr marL="685734" indent="-228578" algn="l" defTabSz="914309" rtl="0" eaLnBrk="1" latinLnBrk="0" hangingPunct="1">
        <a:lnSpc>
          <a:spcPts val="2600"/>
        </a:lnSpc>
        <a:spcBef>
          <a:spcPts val="500"/>
        </a:spcBef>
        <a:buFont typeface="Courier New" panose="02070309020205020404" pitchFamily="49" charset="0"/>
        <a:buChar char="o"/>
        <a:defRPr sz="2000" kern="1200">
          <a:solidFill>
            <a:srgbClr val="00132D"/>
          </a:solidFill>
          <a:latin typeface="+mn-lt"/>
          <a:ea typeface="+mn-ea"/>
          <a:cs typeface="+mn-cs"/>
        </a:defRPr>
      </a:lvl2pPr>
      <a:lvl3pPr marL="1142886" indent="-228578" algn="l" defTabSz="914309" rtl="0" eaLnBrk="1" latinLnBrk="0" hangingPunct="1">
        <a:lnSpc>
          <a:spcPts val="2600"/>
        </a:lnSpc>
        <a:spcBef>
          <a:spcPts val="500"/>
        </a:spcBef>
        <a:buFont typeface="Wingdings" pitchFamily="2" charset="2"/>
        <a:buChar char="§"/>
        <a:defRPr sz="2000" kern="1200">
          <a:solidFill>
            <a:srgbClr val="00132D"/>
          </a:solidFill>
          <a:latin typeface="+mn-lt"/>
          <a:ea typeface="+mn-ea"/>
          <a:cs typeface="+mn-cs"/>
        </a:defRPr>
      </a:lvl3pPr>
      <a:lvl4pPr marL="1600040" indent="-228578" algn="l" defTabSz="914309" rtl="0" eaLnBrk="1" latinLnBrk="0" hangingPunct="1">
        <a:lnSpc>
          <a:spcPts val="2600"/>
        </a:lnSpc>
        <a:spcBef>
          <a:spcPts val="500"/>
        </a:spcBef>
        <a:buClr>
          <a:schemeClr val="bg1"/>
        </a:buClr>
        <a:buFont typeface=".Hiragino Kaku Gothic Interface W3"/>
        <a:buChar char="▫"/>
        <a:defRPr sz="2000" kern="1200">
          <a:solidFill>
            <a:srgbClr val="00132D"/>
          </a:solidFill>
          <a:latin typeface="+mn-lt"/>
          <a:ea typeface="+mn-ea"/>
          <a:cs typeface="+mn-cs"/>
        </a:defRPr>
      </a:lvl4pPr>
      <a:lvl5pPr marL="2057195" indent="-228578" algn="l" defTabSz="914309" rtl="0" eaLnBrk="1" latinLnBrk="0" hangingPunct="1">
        <a:lnSpc>
          <a:spcPts val="26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132D"/>
          </a:solidFill>
          <a:latin typeface="+mn-lt"/>
          <a:ea typeface="+mn-ea"/>
          <a:cs typeface="+mn-cs"/>
        </a:defRPr>
      </a:lvl5pPr>
      <a:lvl6pPr marL="2514349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4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8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4" indent="-228578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5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8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5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25">
          <p15:clr>
            <a:srgbClr val="F26B43"/>
          </p15:clr>
        </p15:guide>
        <p15:guide id="2" pos="5636">
          <p15:clr>
            <a:srgbClr val="F26B43"/>
          </p15:clr>
        </p15:guide>
        <p15:guide id="3" orient="horz" pos="123">
          <p15:clr>
            <a:srgbClr val="F26B43"/>
          </p15:clr>
        </p15:guide>
        <p15:guide id="4" orient="horz" pos="2845">
          <p15:clr>
            <a:srgbClr val="F26B43"/>
          </p15:clr>
        </p15:guide>
        <p15:guide id="7" orient="horz" pos="690">
          <p15:clr>
            <a:srgbClr val="F26B43"/>
          </p15:clr>
        </p15:guide>
        <p15:guide id="8" orient="horz" pos="1280">
          <p15:clr>
            <a:srgbClr val="F26B43"/>
          </p15:clr>
        </p15:guide>
        <p15:guide id="9" pos="61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gif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5763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C1611F-D718-1F9F-709E-17F10FDE6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000" dirty="0"/>
              <a:t>The global backlash against climate policies has begun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12A0EC2-1844-3FCD-0AFF-8B0BCF506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658" y="2431664"/>
            <a:ext cx="29654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C918A8C-51A2-1FD0-55B1-39E0DEB3C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5438" y="2431664"/>
            <a:ext cx="223916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3C4B6590-CD7A-6E92-9614-5CF25279F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937" y="2431664"/>
            <a:ext cx="29654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2346C1D-C758-BBA4-C9B8-D89B7342FFB3}"/>
              </a:ext>
            </a:extLst>
          </p:cNvPr>
          <p:cNvSpPr/>
          <p:nvPr/>
        </p:nvSpPr>
        <p:spPr>
          <a:xfrm>
            <a:off x="4855438" y="2431664"/>
            <a:ext cx="2239169" cy="3429000"/>
          </a:xfrm>
          <a:prstGeom prst="rect">
            <a:avLst/>
          </a:prstGeom>
          <a:solidFill>
            <a:srgbClr val="FF2F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83DA1-45DA-29E2-1983-598411866343}"/>
              </a:ext>
            </a:extLst>
          </p:cNvPr>
          <p:cNvSpPr/>
          <p:nvPr/>
        </p:nvSpPr>
        <p:spPr>
          <a:xfrm>
            <a:off x="1825658" y="2431664"/>
            <a:ext cx="2965450" cy="3429000"/>
          </a:xfrm>
          <a:prstGeom prst="rect">
            <a:avLst/>
          </a:prstGeom>
          <a:solidFill>
            <a:srgbClr val="FF2F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261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C1611F-D718-1F9F-709E-17F10FDE6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000" dirty="0"/>
              <a:t>The global backlash against climate policies has begun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4A303216-2278-CC6F-9A76-AD27788A1A11}"/>
              </a:ext>
            </a:extLst>
          </p:cNvPr>
          <p:cNvSpPr txBox="1">
            <a:spLocks/>
          </p:cNvSpPr>
          <p:nvPr/>
        </p:nvSpPr>
        <p:spPr>
          <a:xfrm>
            <a:off x="1187123" y="5402435"/>
            <a:ext cx="9575800" cy="9164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309" rtl="0" eaLnBrk="1" latinLnBrk="0" hangingPunct="1">
              <a:lnSpc>
                <a:spcPts val="3800"/>
              </a:lnSpc>
              <a:spcBef>
                <a:spcPct val="0"/>
              </a:spcBef>
              <a:buNone/>
              <a:defRPr sz="3000" b="0" i="0" kern="1200">
                <a:solidFill>
                  <a:schemeClr val="bg1"/>
                </a:solidFill>
                <a:latin typeface="Arial Nova Light" panose="020F0302020204030204" pitchFamily="34" charset="0"/>
                <a:ea typeface="+mj-ea"/>
                <a:cs typeface="Arial Nova Light" panose="020F0302020204030204" pitchFamily="34" charset="0"/>
              </a:defRPr>
            </a:lvl1pPr>
          </a:lstStyle>
          <a:p>
            <a:pPr algn="ctr"/>
            <a:r>
              <a:rPr lang="en-US" sz="2000" dirty="0"/>
              <a:t>Cost, convenience and conspiracy-mongering undercut support for greenery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12A0EC2-1844-3FCD-0AFF-8B0BCF506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658" y="2431664"/>
            <a:ext cx="29654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C918A8C-51A2-1FD0-55B1-39E0DEB3C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5438" y="2431664"/>
            <a:ext cx="223916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3C4B6590-CD7A-6E92-9614-5CF25279F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937" y="2431664"/>
            <a:ext cx="29654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8909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D754C3-1833-0F62-58F9-26567B250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3001" y="765746"/>
            <a:ext cx="5305216" cy="53052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B371BF-764F-F3AB-91DE-BD3474124345}"/>
              </a:ext>
            </a:extLst>
          </p:cNvPr>
          <p:cNvSpPr txBox="1"/>
          <p:nvPr/>
        </p:nvSpPr>
        <p:spPr>
          <a:xfrm>
            <a:off x="8520596" y="5748957"/>
            <a:ext cx="6749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💢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7F5A18-F150-BD45-72E6-F894829870E8}"/>
              </a:ext>
            </a:extLst>
          </p:cNvPr>
          <p:cNvSpPr txBox="1"/>
          <p:nvPr/>
        </p:nvSpPr>
        <p:spPr>
          <a:xfrm>
            <a:off x="6095995" y="664963"/>
            <a:ext cx="35922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🌍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1008B5-9516-33E4-ED07-D627DB7592E4}"/>
              </a:ext>
            </a:extLst>
          </p:cNvPr>
          <p:cNvSpPr txBox="1"/>
          <p:nvPr/>
        </p:nvSpPr>
        <p:spPr>
          <a:xfrm>
            <a:off x="3623003" y="5727664"/>
            <a:ext cx="3592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💤</a:t>
            </a:r>
            <a:endParaRPr lang="en-US" sz="3600" dirty="0"/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754CACB3-199A-4D03-2800-6BB40B1A3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1593" y="6001081"/>
            <a:ext cx="1713252" cy="584775"/>
          </a:xfrm>
        </p:spPr>
        <p:txBody>
          <a:bodyPr>
            <a:noAutofit/>
          </a:bodyPr>
          <a:lstStyle/>
          <a:p>
            <a:r>
              <a:rPr lang="en-US" sz="140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Exploitation</a:t>
            </a:r>
            <a:endParaRPr lang="en-NO" sz="1800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57CF197C-0041-2D29-DAC2-AA1140B367F2}"/>
              </a:ext>
            </a:extLst>
          </p:cNvPr>
          <p:cNvSpPr txBox="1">
            <a:spLocks/>
          </p:cNvSpPr>
          <p:nvPr/>
        </p:nvSpPr>
        <p:spPr>
          <a:xfrm>
            <a:off x="2247207" y="6014266"/>
            <a:ext cx="2751591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309" rtl="0" eaLnBrk="1" latinLnBrk="0" hangingPunct="1">
              <a:lnSpc>
                <a:spcPts val="4200"/>
              </a:lnSpc>
              <a:spcBef>
                <a:spcPct val="0"/>
              </a:spcBef>
              <a:buNone/>
              <a:defRPr sz="3500" b="0" i="0" kern="1200">
                <a:solidFill>
                  <a:srgbClr val="FF3544"/>
                </a:solidFill>
                <a:latin typeface="Arial Nova Light" panose="020F0302020204030204" pitchFamily="34" charset="0"/>
                <a:ea typeface="+mj-ea"/>
                <a:cs typeface="Arial Nova Light" panose="020F0302020204030204" pitchFamily="34" charset="0"/>
              </a:defRPr>
            </a:lvl1pPr>
          </a:lstStyle>
          <a:p>
            <a:r>
              <a:rPr lang="en-US" sz="1400" dirty="0"/>
              <a:t>Laziness</a:t>
            </a:r>
            <a:endParaRPr lang="en-NO" sz="1800" dirty="0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BEE3D2A4-A5A7-C30B-D2C2-702DF2151A59}"/>
              </a:ext>
            </a:extLst>
          </p:cNvPr>
          <p:cNvSpPr txBox="1">
            <a:spLocks/>
          </p:cNvSpPr>
          <p:nvPr/>
        </p:nvSpPr>
        <p:spPr>
          <a:xfrm>
            <a:off x="4899815" y="113859"/>
            <a:ext cx="2751591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309" rtl="0" eaLnBrk="1" latinLnBrk="0" hangingPunct="1">
              <a:lnSpc>
                <a:spcPts val="4200"/>
              </a:lnSpc>
              <a:spcBef>
                <a:spcPct val="0"/>
              </a:spcBef>
              <a:buNone/>
              <a:defRPr sz="3500" b="0" i="0" kern="1200">
                <a:solidFill>
                  <a:srgbClr val="FF3544"/>
                </a:solidFill>
                <a:latin typeface="Arial Nova Light" panose="020F0302020204030204" pitchFamily="34" charset="0"/>
                <a:ea typeface="+mj-ea"/>
                <a:cs typeface="Arial Nova Light" panose="020F0302020204030204" pitchFamily="34" charset="0"/>
              </a:defRPr>
            </a:lvl1pPr>
          </a:lstStyle>
          <a:p>
            <a:r>
              <a:rPr lang="en-US" sz="1800" dirty="0"/>
              <a:t>Sustainability</a:t>
            </a:r>
            <a:endParaRPr lang="en-NO" sz="1800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F9E759D0-8027-9547-3EF2-9174D903A393}"/>
              </a:ext>
            </a:extLst>
          </p:cNvPr>
          <p:cNvSpPr txBox="1">
            <a:spLocks/>
          </p:cNvSpPr>
          <p:nvPr/>
        </p:nvSpPr>
        <p:spPr>
          <a:xfrm>
            <a:off x="9195510" y="5727664"/>
            <a:ext cx="2725179" cy="395646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Colonialism</a:t>
            </a:r>
            <a:endParaRPr lang="en-NO" sz="1600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52985D7-2FFA-C620-A8FC-C6FF0990D0AF}"/>
              </a:ext>
            </a:extLst>
          </p:cNvPr>
          <p:cNvSpPr txBox="1">
            <a:spLocks/>
          </p:cNvSpPr>
          <p:nvPr/>
        </p:nvSpPr>
        <p:spPr>
          <a:xfrm>
            <a:off x="6455224" y="624700"/>
            <a:ext cx="4465179" cy="584775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Never discover agriculture 10,000 years ago </a:t>
            </a:r>
            <a:endParaRPr lang="en-NO" sz="1600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7830CB58-AC45-F59D-3AF8-F5FF8D886F2F}"/>
              </a:ext>
            </a:extLst>
          </p:cNvPr>
          <p:cNvSpPr txBox="1">
            <a:spLocks/>
          </p:cNvSpPr>
          <p:nvPr/>
        </p:nvSpPr>
        <p:spPr>
          <a:xfrm>
            <a:off x="1630820" y="5803258"/>
            <a:ext cx="1975236" cy="395646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Crude Oil in Rivers</a:t>
            </a:r>
            <a:endParaRPr lang="en-NO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888DE441-58D2-B557-71B4-69B7CB1195A9}"/>
              </a:ext>
            </a:extLst>
          </p:cNvPr>
          <p:cNvSpPr txBox="1">
            <a:spLocks/>
          </p:cNvSpPr>
          <p:nvPr/>
        </p:nvSpPr>
        <p:spPr>
          <a:xfrm>
            <a:off x="4899815" y="6081608"/>
            <a:ext cx="2751591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309" rtl="0" eaLnBrk="1" latinLnBrk="0" hangingPunct="1">
              <a:lnSpc>
                <a:spcPts val="4200"/>
              </a:lnSpc>
              <a:spcBef>
                <a:spcPct val="0"/>
              </a:spcBef>
              <a:buNone/>
              <a:defRPr sz="3500" b="0" i="0" kern="1200">
                <a:solidFill>
                  <a:srgbClr val="FF3544"/>
                </a:solidFill>
                <a:latin typeface="Arial Nova Light" panose="020F0302020204030204" pitchFamily="34" charset="0"/>
                <a:ea typeface="+mj-ea"/>
                <a:cs typeface="Arial Nova Light" panose="020F0302020204030204" pitchFamily="34" charset="0"/>
              </a:defRPr>
            </a:lvl1pPr>
          </a:lstStyle>
          <a:p>
            <a:r>
              <a:rPr lang="en-US" sz="1800" dirty="0"/>
              <a:t>Un-Sustainability</a:t>
            </a:r>
            <a:endParaRPr lang="en-NO" sz="1800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62A0490-7D3F-C866-D926-E06521B19370}"/>
              </a:ext>
            </a:extLst>
          </p:cNvPr>
          <p:cNvSpPr txBox="1">
            <a:spLocks/>
          </p:cNvSpPr>
          <p:nvPr/>
        </p:nvSpPr>
        <p:spPr>
          <a:xfrm>
            <a:off x="7700195" y="2759685"/>
            <a:ext cx="2305306" cy="395646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Rockefeller’s Thriftiness</a:t>
            </a:r>
            <a:endParaRPr lang="en-NO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pic>
        <p:nvPicPr>
          <p:cNvPr id="3074" name="Picture 2" descr="Eco Friendly Oil Firm Dumps Crude In Largest River - ViralTab">
            <a:extLst>
              <a:ext uri="{FF2B5EF4-FFF2-40B4-BE49-F238E27FC236}">
                <a16:creationId xmlns:a16="http://schemas.microsoft.com/office/drawing/2014/main" id="{8E2FC08D-53C1-4C31-B870-A5EED8DF6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67" y="4097866"/>
            <a:ext cx="3128121" cy="1659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F6188149-746D-59E2-53C8-FE488CF8E9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3733" y="3155331"/>
            <a:ext cx="3283900" cy="1455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8101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6" grpId="0"/>
      <p:bldP spid="20" grpId="0"/>
      <p:bldP spid="21" grpId="0"/>
      <p:bldP spid="24" grpId="0"/>
      <p:bldP spid="25" grpId="0"/>
      <p:bldP spid="26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ED682-B2E1-B4C7-8BAD-A923A1D2E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Sustainability</a:t>
            </a:r>
          </a:p>
        </p:txBody>
      </p:sp>
    </p:spTree>
    <p:extLst>
      <p:ext uri="{BB962C8B-B14F-4D97-AF65-F5344CB8AC3E}">
        <p14:creationId xmlns:p14="http://schemas.microsoft.com/office/powerpoint/2010/main" val="121412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A4049-5D65-FE02-7B21-EE3B93840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 discipline of sustainability addresses the long-term environmental, economic, and social impact of your business activities.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BD312A5-AB06-354F-0ADF-EAD7BA215B82}"/>
              </a:ext>
            </a:extLst>
          </p:cNvPr>
          <p:cNvSpPr txBox="1">
            <a:spLocks/>
          </p:cNvSpPr>
          <p:nvPr/>
        </p:nvSpPr>
        <p:spPr>
          <a:xfrm>
            <a:off x="1303020" y="4903307"/>
            <a:ext cx="9575800" cy="9164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309" rtl="0" eaLnBrk="1" latinLnBrk="0" hangingPunct="1">
              <a:lnSpc>
                <a:spcPts val="4200"/>
              </a:lnSpc>
              <a:spcBef>
                <a:spcPct val="0"/>
              </a:spcBef>
              <a:buNone/>
              <a:defRPr sz="3500" b="0" i="0" kern="1200">
                <a:solidFill>
                  <a:srgbClr val="FF3544"/>
                </a:solidFill>
                <a:latin typeface="Arial Nova Light" panose="020F0302020204030204" pitchFamily="34" charset="0"/>
                <a:ea typeface="+mj-ea"/>
                <a:cs typeface="Arial Nova Light" panose="020F0302020204030204" pitchFamily="34" charset="0"/>
              </a:defRPr>
            </a:lvl1pPr>
          </a:lstStyle>
          <a:p>
            <a:r>
              <a:rPr lang="en-US" sz="2000" dirty="0"/>
              <a:t>We Do Not Inherit the Earth from Our Ancestors; </a:t>
            </a:r>
            <a:r>
              <a:rPr lang="en-US" sz="2000" b="1" dirty="0">
                <a:solidFill>
                  <a:srgbClr val="FF2F4B"/>
                </a:solidFill>
              </a:rPr>
              <a:t>We Borrow It from Our Children</a:t>
            </a:r>
          </a:p>
        </p:txBody>
      </p:sp>
    </p:spTree>
    <p:extLst>
      <p:ext uri="{BB962C8B-B14F-4D97-AF65-F5344CB8AC3E}">
        <p14:creationId xmlns:p14="http://schemas.microsoft.com/office/powerpoint/2010/main" val="1730960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D754C3-1833-0F62-58F9-26567B250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3001" y="765746"/>
            <a:ext cx="5305216" cy="53052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4B371BF-764F-F3AB-91DE-BD3474124345}"/>
              </a:ext>
            </a:extLst>
          </p:cNvPr>
          <p:cNvSpPr txBox="1"/>
          <p:nvPr/>
        </p:nvSpPr>
        <p:spPr>
          <a:xfrm>
            <a:off x="8520596" y="5748957"/>
            <a:ext cx="67491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0" i="0" dirty="0">
                <a:solidFill>
                  <a:srgbClr val="D1D5DB"/>
                </a:solidFill>
                <a:effectLst/>
                <a:latin typeface="Söhne"/>
              </a:rPr>
              <a:t>💢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1008B5-9516-33E4-ED07-D627DB7592E4}"/>
              </a:ext>
            </a:extLst>
          </p:cNvPr>
          <p:cNvSpPr txBox="1"/>
          <p:nvPr/>
        </p:nvSpPr>
        <p:spPr>
          <a:xfrm>
            <a:off x="3623003" y="5727664"/>
            <a:ext cx="3592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dirty="0">
                <a:solidFill>
                  <a:srgbClr val="D1D5DB"/>
                </a:solidFill>
                <a:effectLst/>
                <a:latin typeface="Söhne"/>
              </a:rPr>
              <a:t>💤</a:t>
            </a:r>
            <a:endParaRPr lang="en-US" sz="3600" dirty="0"/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754CACB3-199A-4D03-2800-6BB40B1A3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1593" y="6001081"/>
            <a:ext cx="1713252" cy="584775"/>
          </a:xfrm>
        </p:spPr>
        <p:txBody>
          <a:bodyPr>
            <a:noAutofit/>
          </a:bodyPr>
          <a:lstStyle/>
          <a:p>
            <a:r>
              <a:rPr lang="en-US" sz="140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Exploitation</a:t>
            </a:r>
            <a:endParaRPr lang="en-NO" sz="1800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57CF197C-0041-2D29-DAC2-AA1140B367F2}"/>
              </a:ext>
            </a:extLst>
          </p:cNvPr>
          <p:cNvSpPr txBox="1">
            <a:spLocks/>
          </p:cNvSpPr>
          <p:nvPr/>
        </p:nvSpPr>
        <p:spPr>
          <a:xfrm>
            <a:off x="2247207" y="6014266"/>
            <a:ext cx="2751591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309" rtl="0" eaLnBrk="1" latinLnBrk="0" hangingPunct="1">
              <a:lnSpc>
                <a:spcPts val="4200"/>
              </a:lnSpc>
              <a:spcBef>
                <a:spcPct val="0"/>
              </a:spcBef>
              <a:buNone/>
              <a:defRPr sz="3500" b="0" i="0" kern="1200">
                <a:solidFill>
                  <a:srgbClr val="FF3544"/>
                </a:solidFill>
                <a:latin typeface="Arial Nova Light" panose="020F0302020204030204" pitchFamily="34" charset="0"/>
                <a:ea typeface="+mj-ea"/>
                <a:cs typeface="Arial Nova Light" panose="020F0302020204030204" pitchFamily="34" charset="0"/>
              </a:defRPr>
            </a:lvl1pPr>
          </a:lstStyle>
          <a:p>
            <a:r>
              <a:rPr lang="en-US" sz="1400" dirty="0"/>
              <a:t>Laziness</a:t>
            </a:r>
            <a:endParaRPr lang="en-NO" sz="1800" dirty="0"/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BEE3D2A4-A5A7-C30B-D2C2-702DF2151A59}"/>
              </a:ext>
            </a:extLst>
          </p:cNvPr>
          <p:cNvSpPr txBox="1">
            <a:spLocks/>
          </p:cNvSpPr>
          <p:nvPr/>
        </p:nvSpPr>
        <p:spPr>
          <a:xfrm>
            <a:off x="4899815" y="113859"/>
            <a:ext cx="2751591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309" rtl="0" eaLnBrk="1" latinLnBrk="0" hangingPunct="1">
              <a:lnSpc>
                <a:spcPts val="4200"/>
              </a:lnSpc>
              <a:spcBef>
                <a:spcPct val="0"/>
              </a:spcBef>
              <a:buNone/>
              <a:defRPr sz="3500" b="0" i="0" kern="1200">
                <a:solidFill>
                  <a:srgbClr val="FF3544"/>
                </a:solidFill>
                <a:latin typeface="Arial Nova Light" panose="020F0302020204030204" pitchFamily="34" charset="0"/>
                <a:ea typeface="+mj-ea"/>
                <a:cs typeface="Arial Nova Light" panose="020F0302020204030204" pitchFamily="34" charset="0"/>
              </a:defRPr>
            </a:lvl1pPr>
          </a:lstStyle>
          <a:p>
            <a:r>
              <a:rPr lang="en-US" sz="1800" dirty="0"/>
              <a:t>Sustainability</a:t>
            </a:r>
            <a:endParaRPr lang="en-NO" sz="1800" dirty="0"/>
          </a:p>
        </p:txBody>
      </p:sp>
      <p:sp>
        <p:nvSpPr>
          <p:cNvPr id="27" name="Title 3">
            <a:extLst>
              <a:ext uri="{FF2B5EF4-FFF2-40B4-BE49-F238E27FC236}">
                <a16:creationId xmlns:a16="http://schemas.microsoft.com/office/drawing/2014/main" id="{888DE441-58D2-B557-71B4-69B7CB1195A9}"/>
              </a:ext>
            </a:extLst>
          </p:cNvPr>
          <p:cNvSpPr txBox="1">
            <a:spLocks/>
          </p:cNvSpPr>
          <p:nvPr/>
        </p:nvSpPr>
        <p:spPr>
          <a:xfrm>
            <a:off x="4899815" y="6081608"/>
            <a:ext cx="2751591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309" rtl="0" eaLnBrk="1" latinLnBrk="0" hangingPunct="1">
              <a:lnSpc>
                <a:spcPts val="4200"/>
              </a:lnSpc>
              <a:spcBef>
                <a:spcPct val="0"/>
              </a:spcBef>
              <a:buNone/>
              <a:defRPr sz="3500" b="0" i="0" kern="1200">
                <a:solidFill>
                  <a:srgbClr val="FF3544"/>
                </a:solidFill>
                <a:latin typeface="Arial Nova Light" panose="020F0302020204030204" pitchFamily="34" charset="0"/>
                <a:ea typeface="+mj-ea"/>
                <a:cs typeface="Arial Nova Light" panose="020F0302020204030204" pitchFamily="34" charset="0"/>
              </a:defRPr>
            </a:lvl1pPr>
          </a:lstStyle>
          <a:p>
            <a:r>
              <a:rPr lang="en-US" sz="1800" dirty="0"/>
              <a:t>Un-Sustainability</a:t>
            </a:r>
            <a:endParaRPr lang="en-NO" sz="1800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62A0490-7D3F-C866-D926-E06521B19370}"/>
              </a:ext>
            </a:extLst>
          </p:cNvPr>
          <p:cNvSpPr txBox="1">
            <a:spLocks/>
          </p:cNvSpPr>
          <p:nvPr/>
        </p:nvSpPr>
        <p:spPr>
          <a:xfrm>
            <a:off x="7700195" y="2759685"/>
            <a:ext cx="2305306" cy="395646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60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Rockefeller’s Thriftiness</a:t>
            </a:r>
            <a:endParaRPr lang="en-NO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2A90E31-EF63-D6AD-C4F1-CA8D51528736}"/>
              </a:ext>
            </a:extLst>
          </p:cNvPr>
          <p:cNvCxnSpPr>
            <a:cxnSpLocks/>
          </p:cNvCxnSpPr>
          <p:nvPr/>
        </p:nvCxnSpPr>
        <p:spPr>
          <a:xfrm flipH="1" flipV="1">
            <a:off x="6937074" y="1687073"/>
            <a:ext cx="763121" cy="1532965"/>
          </a:xfrm>
          <a:prstGeom prst="straightConnector1">
            <a:avLst/>
          </a:prstGeom>
          <a:ln w="38100">
            <a:solidFill>
              <a:srgbClr val="00C86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0AF8428-79F7-A5AD-ED96-7318E5326639}"/>
              </a:ext>
            </a:extLst>
          </p:cNvPr>
          <p:cNvSpPr txBox="1"/>
          <p:nvPr/>
        </p:nvSpPr>
        <p:spPr>
          <a:xfrm>
            <a:off x="7239746" y="1886196"/>
            <a:ext cx="3376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C864"/>
                </a:solidFill>
              </a:rPr>
              <a:t>Let’s do uncomfortable work</a:t>
            </a:r>
          </a:p>
        </p:txBody>
      </p:sp>
    </p:spTree>
    <p:extLst>
      <p:ext uri="{BB962C8B-B14F-4D97-AF65-F5344CB8AC3E}">
        <p14:creationId xmlns:p14="http://schemas.microsoft.com/office/powerpoint/2010/main" val="111566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2B1561-309F-6F37-87BB-45AF118D53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Scope 1: Direct Emissions</a:t>
            </a:r>
          </a:p>
          <a:p>
            <a:pPr marL="0" indent="0">
              <a:buNone/>
            </a:pPr>
            <a:r>
              <a:rPr lang="en-US" dirty="0"/>
              <a:t>Scope 2: Indirect Emissions from Electricity</a:t>
            </a:r>
          </a:p>
          <a:p>
            <a:pPr marL="0" indent="0">
              <a:buNone/>
            </a:pPr>
            <a:r>
              <a:rPr lang="en-US" dirty="0"/>
              <a:t>Scope 3: All Other Indirect Emissions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As users, choosing a cloud provider with strong sustainability commitments can</a:t>
            </a:r>
            <a:br>
              <a:rPr lang="en-US" dirty="0"/>
            </a:br>
            <a:r>
              <a:rPr lang="en-US" dirty="0"/>
              <a:t>significantly reduce our own Scope 3 emissions.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4F8F31A-9B5E-1379-36F6-7BD041CA6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Sustainability Scopes in Cloud Migrations</a:t>
            </a:r>
          </a:p>
        </p:txBody>
      </p:sp>
    </p:spTree>
    <p:extLst>
      <p:ext uri="{BB962C8B-B14F-4D97-AF65-F5344CB8AC3E}">
        <p14:creationId xmlns:p14="http://schemas.microsoft.com/office/powerpoint/2010/main" val="3415773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1F4A83E-88B3-0983-FE9A-4E5419577D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8100" y="2708275"/>
            <a:ext cx="9575800" cy="3676196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1800" dirty="0"/>
              <a:t>Google Cloud: </a:t>
            </a:r>
          </a:p>
          <a:p>
            <a:pPr lvl="1"/>
            <a:r>
              <a:rPr lang="en-US" sz="1800" dirty="0"/>
              <a:t>Committed to operating on carbon-free energy 24/7 by 2030</a:t>
            </a:r>
          </a:p>
          <a:p>
            <a:pPr lvl="1"/>
            <a:r>
              <a:rPr lang="en-US" sz="1800" dirty="0"/>
              <a:t> Leading in sustainability with active carbon footprint tracking for customers.</a:t>
            </a:r>
          </a:p>
          <a:p>
            <a:pPr marL="0" indent="0">
              <a:buNone/>
            </a:pPr>
            <a:r>
              <a:rPr lang="en-US" sz="1800" dirty="0"/>
              <a:t>AWS:</a:t>
            </a:r>
          </a:p>
          <a:p>
            <a:pPr lvl="1"/>
            <a:r>
              <a:rPr lang="en-US" sz="1800" dirty="0"/>
              <a:t>Largest buyer of renewable energy. </a:t>
            </a:r>
          </a:p>
          <a:p>
            <a:pPr lvl="1"/>
            <a:r>
              <a:rPr lang="en-US" sz="1800" dirty="0"/>
              <a:t>Plans to power operations with 100% renewable energy by 2025.</a:t>
            </a:r>
          </a:p>
          <a:p>
            <a:pPr marL="0" indent="0">
              <a:buNone/>
            </a:pPr>
            <a:r>
              <a:rPr lang="en-US" sz="1800" dirty="0"/>
              <a:t>Azure: </a:t>
            </a:r>
          </a:p>
          <a:p>
            <a:pPr lvl="1"/>
            <a:r>
              <a:rPr lang="en-US" sz="1800" dirty="0"/>
              <a:t>Microsoft's commitment to sustainability includes being carbon negative by 2030</a:t>
            </a:r>
          </a:p>
          <a:p>
            <a:pPr lvl="1"/>
            <a:r>
              <a:rPr lang="en-US" sz="1800" dirty="0"/>
              <a:t> And removing all of their historical emissions by 2050.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D23998-F177-8883-BA89-776E81852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2F4B"/>
                </a:solidFill>
              </a:rPr>
              <a:t>Where Cloud Providers Stand</a:t>
            </a:r>
          </a:p>
        </p:txBody>
      </p:sp>
    </p:spTree>
    <p:extLst>
      <p:ext uri="{BB962C8B-B14F-4D97-AF65-F5344CB8AC3E}">
        <p14:creationId xmlns:p14="http://schemas.microsoft.com/office/powerpoint/2010/main" val="2476265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edia Placeholder 3">
            <a:extLst>
              <a:ext uri="{FF2B5EF4-FFF2-40B4-BE49-F238E27FC236}">
                <a16:creationId xmlns:a16="http://schemas.microsoft.com/office/drawing/2014/main" id="{CF707CBE-AE76-C204-3252-502F8CB20CBD}"/>
              </a:ext>
            </a:extLst>
          </p:cNvPr>
          <p:cNvPicPr>
            <a:picLocks noGrp="1" noChangeAspect="1"/>
          </p:cNvPicPr>
          <p:nvPr>
            <p:ph type="media" sz="quarter" idx="10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5287" y="1194955"/>
            <a:ext cx="11840131" cy="481098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34DFEB7-7713-AF8E-113D-21A6B9EF8371}"/>
              </a:ext>
            </a:extLst>
          </p:cNvPr>
          <p:cNvSpPr/>
          <p:nvPr/>
        </p:nvSpPr>
        <p:spPr>
          <a:xfrm>
            <a:off x="5613400" y="2887132"/>
            <a:ext cx="1913467" cy="287867"/>
          </a:xfrm>
          <a:prstGeom prst="rect">
            <a:avLst/>
          </a:prstGeom>
          <a:solidFill>
            <a:srgbClr val="108F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D844A8-AD5B-4BCC-7E4C-0A915E46CA2B}"/>
              </a:ext>
            </a:extLst>
          </p:cNvPr>
          <p:cNvSpPr/>
          <p:nvPr/>
        </p:nvSpPr>
        <p:spPr>
          <a:xfrm>
            <a:off x="7696200" y="2887131"/>
            <a:ext cx="1913467" cy="287867"/>
          </a:xfrm>
          <a:prstGeom prst="rect">
            <a:avLst/>
          </a:prstGeom>
          <a:solidFill>
            <a:srgbClr val="108F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1A11C4F-60BC-8D50-2ECB-B6C870098EEA}"/>
              </a:ext>
            </a:extLst>
          </p:cNvPr>
          <p:cNvSpPr/>
          <p:nvPr/>
        </p:nvSpPr>
        <p:spPr>
          <a:xfrm>
            <a:off x="9779000" y="2887131"/>
            <a:ext cx="1913467" cy="287867"/>
          </a:xfrm>
          <a:prstGeom prst="rect">
            <a:avLst/>
          </a:prstGeom>
          <a:solidFill>
            <a:srgbClr val="108F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5C27D9-C83D-CA49-D950-A4E47B0CE2EF}"/>
              </a:ext>
            </a:extLst>
          </p:cNvPr>
          <p:cNvSpPr/>
          <p:nvPr/>
        </p:nvSpPr>
        <p:spPr>
          <a:xfrm>
            <a:off x="6874933" y="2497665"/>
            <a:ext cx="3338588" cy="287867"/>
          </a:xfrm>
          <a:prstGeom prst="rect">
            <a:avLst/>
          </a:prstGeom>
          <a:solidFill>
            <a:srgbClr val="108F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9AD730-9D94-B53B-0C33-4A62573E6CD0}"/>
              </a:ext>
            </a:extLst>
          </p:cNvPr>
          <p:cNvSpPr/>
          <p:nvPr/>
        </p:nvSpPr>
        <p:spPr>
          <a:xfrm>
            <a:off x="6883400" y="2108198"/>
            <a:ext cx="3115734" cy="287867"/>
          </a:xfrm>
          <a:prstGeom prst="rect">
            <a:avLst/>
          </a:prstGeom>
          <a:solidFill>
            <a:srgbClr val="108F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E27F95-388B-B4BA-0E31-461C9D92A4D7}"/>
              </a:ext>
            </a:extLst>
          </p:cNvPr>
          <p:cNvSpPr/>
          <p:nvPr/>
        </p:nvSpPr>
        <p:spPr>
          <a:xfrm>
            <a:off x="7001933" y="1702377"/>
            <a:ext cx="3115734" cy="287867"/>
          </a:xfrm>
          <a:prstGeom prst="rect">
            <a:avLst/>
          </a:prstGeom>
          <a:solidFill>
            <a:srgbClr val="108FD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A30980-7C0B-D334-5349-F79E4D84FF0A}"/>
              </a:ext>
            </a:extLst>
          </p:cNvPr>
          <p:cNvSpPr/>
          <p:nvPr/>
        </p:nvSpPr>
        <p:spPr>
          <a:xfrm>
            <a:off x="5854535" y="3610099"/>
            <a:ext cx="902525" cy="273132"/>
          </a:xfrm>
          <a:prstGeom prst="rect">
            <a:avLst/>
          </a:prstGeom>
          <a:solidFill>
            <a:srgbClr val="0B88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8F9C67-CBD3-356A-BBE4-E79B9C83947D}"/>
              </a:ext>
            </a:extLst>
          </p:cNvPr>
          <p:cNvSpPr/>
          <p:nvPr/>
        </p:nvSpPr>
        <p:spPr>
          <a:xfrm>
            <a:off x="7443849" y="3610099"/>
            <a:ext cx="902525" cy="273132"/>
          </a:xfrm>
          <a:prstGeom prst="rect">
            <a:avLst/>
          </a:prstGeom>
          <a:solidFill>
            <a:srgbClr val="0B88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E086A4-6643-E19F-6E3D-E229F3EB1350}"/>
              </a:ext>
            </a:extLst>
          </p:cNvPr>
          <p:cNvSpPr/>
          <p:nvPr/>
        </p:nvSpPr>
        <p:spPr>
          <a:xfrm>
            <a:off x="9033163" y="3596573"/>
            <a:ext cx="902525" cy="273132"/>
          </a:xfrm>
          <a:prstGeom prst="rect">
            <a:avLst/>
          </a:prstGeom>
          <a:solidFill>
            <a:srgbClr val="0B88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6AB87F8-D24E-B08A-9A9A-68826F0FCDB9}"/>
              </a:ext>
            </a:extLst>
          </p:cNvPr>
          <p:cNvSpPr/>
          <p:nvPr/>
        </p:nvSpPr>
        <p:spPr>
          <a:xfrm>
            <a:off x="10538113" y="3598966"/>
            <a:ext cx="902525" cy="273132"/>
          </a:xfrm>
          <a:prstGeom prst="rect">
            <a:avLst/>
          </a:prstGeom>
          <a:solidFill>
            <a:srgbClr val="0B88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6609D7-7000-9568-9D30-76C9169DA0D9}"/>
              </a:ext>
            </a:extLst>
          </p:cNvPr>
          <p:cNvSpPr/>
          <p:nvPr/>
        </p:nvSpPr>
        <p:spPr>
          <a:xfrm>
            <a:off x="8051799" y="4106551"/>
            <a:ext cx="1883889" cy="273132"/>
          </a:xfrm>
          <a:prstGeom prst="rect">
            <a:avLst/>
          </a:prstGeom>
          <a:solidFill>
            <a:srgbClr val="0B88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0B0101-D627-E836-A6FD-00258F815EBA}"/>
              </a:ext>
            </a:extLst>
          </p:cNvPr>
          <p:cNvSpPr/>
          <p:nvPr/>
        </p:nvSpPr>
        <p:spPr>
          <a:xfrm>
            <a:off x="8051798" y="4616529"/>
            <a:ext cx="1883889" cy="273132"/>
          </a:xfrm>
          <a:prstGeom prst="rect">
            <a:avLst/>
          </a:prstGeom>
          <a:solidFill>
            <a:srgbClr val="0B88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9630C06-2904-BC2B-6A45-5DA43FCD099A}"/>
              </a:ext>
            </a:extLst>
          </p:cNvPr>
          <p:cNvSpPr/>
          <p:nvPr/>
        </p:nvSpPr>
        <p:spPr>
          <a:xfrm>
            <a:off x="10485195" y="4164359"/>
            <a:ext cx="1050941" cy="611748"/>
          </a:xfrm>
          <a:prstGeom prst="rect">
            <a:avLst/>
          </a:prstGeom>
          <a:solidFill>
            <a:srgbClr val="0B885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450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 animBg="1"/>
      <p:bldP spid="11" grpId="0" animBg="1"/>
      <p:bldP spid="2" grpId="0" animBg="1"/>
      <p:bldP spid="3" grpId="0" animBg="1"/>
      <p:bldP spid="9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0A33D-1F4D-8E4C-44AC-432BADA72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Data Storage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0BA387-AD38-C559-FB74-9F1D268C92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We are responsible for optimizing our data storage to ensure efficient use of resources.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instance, using storage classes like S3 Intelligent-Tiering can automatically move</a:t>
            </a:r>
            <a:br>
              <a:rPr lang="en-US" dirty="0"/>
            </a:br>
            <a:r>
              <a:rPr lang="en-US" dirty="0"/>
              <a:t>data to the most cost-effective access tier without performance impact or</a:t>
            </a:r>
            <a:br>
              <a:rPr lang="en-US" dirty="0"/>
            </a:br>
            <a:r>
              <a:rPr lang="en-US" dirty="0"/>
              <a:t>or operational overhead.</a:t>
            </a:r>
          </a:p>
        </p:txBody>
      </p:sp>
    </p:spTree>
    <p:extLst>
      <p:ext uri="{BB962C8B-B14F-4D97-AF65-F5344CB8AC3E}">
        <p14:creationId xmlns:p14="http://schemas.microsoft.com/office/powerpoint/2010/main" val="1657608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71C65-8C4B-ED63-AC0E-789A5CCFA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Sustainable Cloud Migration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5DBF07-1C60-84F1-3312-342E30FCAA0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Best Practices</a:t>
            </a:r>
            <a:endParaRPr lang="en-NO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774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A406DB-0342-33FC-533E-B4390A1699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Writing efficient code is crucial for reducing the computational resources required,</a:t>
            </a:r>
            <a:br>
              <a:rPr lang="en-US" dirty="0"/>
            </a:br>
            <a:r>
              <a:rPr lang="en-US" dirty="0"/>
              <a:t>thereby decreasing the energy consumption of applications.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 example includes refactoring legacy applications to run on serverless architectures</a:t>
            </a:r>
            <a:br>
              <a:rPr lang="en-US" dirty="0"/>
            </a:br>
            <a:r>
              <a:rPr lang="en-US" dirty="0"/>
              <a:t>like AWS Lambda / Azure Functions, which only uses compute resources when a</a:t>
            </a:r>
            <a:br>
              <a:rPr lang="en-US" dirty="0"/>
            </a:br>
            <a:r>
              <a:rPr lang="en-US" dirty="0"/>
              <a:t>function is invoked.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2A47EE0-BF16-15F0-61C6-5DCFBF633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Code Efficiency</a:t>
            </a:r>
          </a:p>
        </p:txBody>
      </p:sp>
    </p:spTree>
    <p:extLst>
      <p:ext uri="{BB962C8B-B14F-4D97-AF65-F5344CB8AC3E}">
        <p14:creationId xmlns:p14="http://schemas.microsoft.com/office/powerpoint/2010/main" val="1164288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7D52B7-2702-1123-458E-047E427817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We must design our systems to scale efficiently in response to demand.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Auto Scaling groups in EC2 can adjust the number of instances automatically,</a:t>
            </a:r>
            <a:br>
              <a:rPr lang="en-US" dirty="0"/>
            </a:br>
            <a:r>
              <a:rPr lang="en-US" dirty="0"/>
              <a:t>ensuring you have the right number of EC2 instances available to handle the load</a:t>
            </a:r>
            <a:br>
              <a:rPr lang="en-US" dirty="0"/>
            </a:br>
            <a:r>
              <a:rPr lang="en-US" dirty="0"/>
              <a:t>or your application.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AE575F3-38C3-E80B-C3C0-F1ABB9828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Utilization &amp; Scaling</a:t>
            </a:r>
          </a:p>
        </p:txBody>
      </p:sp>
    </p:spTree>
    <p:extLst>
      <p:ext uri="{BB962C8B-B14F-4D97-AF65-F5344CB8AC3E}">
        <p14:creationId xmlns:p14="http://schemas.microsoft.com/office/powerpoint/2010/main" val="689134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7606FD-B1F2-8380-DDD9-36A70443AD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8100" y="5505855"/>
            <a:ext cx="9575800" cy="818193"/>
          </a:xfrm>
        </p:spPr>
        <p:txBody>
          <a:bodyPr numCol="1"/>
          <a:lstStyle/>
          <a:p>
            <a:pPr marL="0" indent="0" algn="ctr">
              <a:buNone/>
            </a:pPr>
            <a:r>
              <a:rPr lang="en-US" dirty="0"/>
              <a:t>Running in two zones you need to reserve enough spare capacity</a:t>
            </a:r>
            <a:br>
              <a:rPr lang="en-US" dirty="0"/>
            </a:br>
            <a:r>
              <a:rPr lang="en-US" dirty="0"/>
              <a:t>to rapidly switch the load for resilience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A4758A-8FCC-2CAD-EA50-30335320F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Optimize capacity for sustainability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C4B6146-2CDA-4EDE-D18A-DFC312A3FACA}"/>
              </a:ext>
            </a:extLst>
          </p:cNvPr>
          <p:cNvSpPr/>
          <p:nvPr/>
        </p:nvSpPr>
        <p:spPr>
          <a:xfrm>
            <a:off x="3732988" y="4075889"/>
            <a:ext cx="1091929" cy="927713"/>
          </a:xfrm>
          <a:prstGeom prst="rect">
            <a:avLst/>
          </a:prstGeom>
          <a:solidFill>
            <a:srgbClr val="FF2F4B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9DEF8-781E-9D5F-D481-CB6F9BE7743B}"/>
              </a:ext>
            </a:extLst>
          </p:cNvPr>
          <p:cNvSpPr/>
          <p:nvPr/>
        </p:nvSpPr>
        <p:spPr>
          <a:xfrm>
            <a:off x="7367082" y="3139478"/>
            <a:ext cx="1108953" cy="1848255"/>
          </a:xfrm>
          <a:prstGeom prst="rect">
            <a:avLst/>
          </a:prstGeom>
          <a:noFill/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5DC5BC-B4AA-BC1A-1D23-97E9FF57F36E}"/>
              </a:ext>
            </a:extLst>
          </p:cNvPr>
          <p:cNvSpPr/>
          <p:nvPr/>
        </p:nvSpPr>
        <p:spPr>
          <a:xfrm>
            <a:off x="5558547" y="4075889"/>
            <a:ext cx="1091929" cy="927713"/>
          </a:xfrm>
          <a:prstGeom prst="rect">
            <a:avLst/>
          </a:prstGeom>
          <a:solidFill>
            <a:srgbClr val="FF2F4B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E1BF65-DBF5-9059-A04E-AB4A4FAEF3E9}"/>
              </a:ext>
            </a:extLst>
          </p:cNvPr>
          <p:cNvSpPr txBox="1"/>
          <p:nvPr/>
        </p:nvSpPr>
        <p:spPr>
          <a:xfrm>
            <a:off x="3715966" y="2675106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0C07DA-E945-B78B-D499-99D1877784C0}"/>
              </a:ext>
            </a:extLst>
          </p:cNvPr>
          <p:cNvSpPr txBox="1"/>
          <p:nvPr/>
        </p:nvSpPr>
        <p:spPr>
          <a:xfrm>
            <a:off x="5541523" y="2672551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BD4005-D00A-0818-80AC-3121FB72DBA7}"/>
              </a:ext>
            </a:extLst>
          </p:cNvPr>
          <p:cNvSpPr txBox="1"/>
          <p:nvPr/>
        </p:nvSpPr>
        <p:spPr>
          <a:xfrm>
            <a:off x="7367084" y="2672551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F5C268-91C6-1C72-0264-3F6709513ADE}"/>
              </a:ext>
            </a:extLst>
          </p:cNvPr>
          <p:cNvSpPr/>
          <p:nvPr/>
        </p:nvSpPr>
        <p:spPr>
          <a:xfrm>
            <a:off x="3715966" y="3155348"/>
            <a:ext cx="1108953" cy="1848255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C4952E-DA5A-0079-061B-14E71E180A81}"/>
              </a:ext>
            </a:extLst>
          </p:cNvPr>
          <p:cNvSpPr/>
          <p:nvPr/>
        </p:nvSpPr>
        <p:spPr>
          <a:xfrm>
            <a:off x="5541523" y="3155348"/>
            <a:ext cx="1108953" cy="1848255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6002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7606FD-B1F2-8380-DDD9-36A70443AD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8100" y="5505855"/>
            <a:ext cx="9575800" cy="818193"/>
          </a:xfrm>
        </p:spPr>
        <p:txBody>
          <a:bodyPr numCol="1"/>
          <a:lstStyle/>
          <a:p>
            <a:pPr marL="0" indent="0" algn="ctr">
              <a:buNone/>
            </a:pPr>
            <a:r>
              <a:rPr lang="en-US" dirty="0"/>
              <a:t>Running in two zones you need to reserve enough spare capacity</a:t>
            </a:r>
            <a:br>
              <a:rPr lang="en-US" dirty="0"/>
            </a:br>
            <a:r>
              <a:rPr lang="en-US" dirty="0"/>
              <a:t>to rapidly switch the load for resilience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A4758A-8FCC-2CAD-EA50-30335320F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Optimize capacity for sustainability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F5C268-91C6-1C72-0264-3F6709513ADE}"/>
              </a:ext>
            </a:extLst>
          </p:cNvPr>
          <p:cNvSpPr/>
          <p:nvPr/>
        </p:nvSpPr>
        <p:spPr>
          <a:xfrm>
            <a:off x="3715966" y="3155348"/>
            <a:ext cx="1108953" cy="1848255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9DEF8-781E-9D5F-D481-CB6F9BE7743B}"/>
              </a:ext>
            </a:extLst>
          </p:cNvPr>
          <p:cNvSpPr/>
          <p:nvPr/>
        </p:nvSpPr>
        <p:spPr>
          <a:xfrm>
            <a:off x="7367082" y="3139478"/>
            <a:ext cx="1108953" cy="1848255"/>
          </a:xfrm>
          <a:prstGeom prst="rect">
            <a:avLst/>
          </a:prstGeom>
          <a:noFill/>
          <a:ln w="254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C4B6146-2CDA-4EDE-D18A-DFC312A3FACA}"/>
              </a:ext>
            </a:extLst>
          </p:cNvPr>
          <p:cNvSpPr/>
          <p:nvPr/>
        </p:nvSpPr>
        <p:spPr>
          <a:xfrm>
            <a:off x="5550036" y="3151762"/>
            <a:ext cx="1091929" cy="927713"/>
          </a:xfrm>
          <a:prstGeom prst="rect">
            <a:avLst/>
          </a:prstGeom>
          <a:solidFill>
            <a:srgbClr val="FF2F4B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5DC5BC-B4AA-BC1A-1D23-97E9FF57F36E}"/>
              </a:ext>
            </a:extLst>
          </p:cNvPr>
          <p:cNvSpPr/>
          <p:nvPr/>
        </p:nvSpPr>
        <p:spPr>
          <a:xfrm>
            <a:off x="5558547" y="4075889"/>
            <a:ext cx="1091929" cy="927713"/>
          </a:xfrm>
          <a:prstGeom prst="rect">
            <a:avLst/>
          </a:prstGeom>
          <a:solidFill>
            <a:srgbClr val="FF2F4B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E1BF65-DBF5-9059-A04E-AB4A4FAEF3E9}"/>
              </a:ext>
            </a:extLst>
          </p:cNvPr>
          <p:cNvSpPr txBox="1"/>
          <p:nvPr/>
        </p:nvSpPr>
        <p:spPr>
          <a:xfrm>
            <a:off x="3715966" y="2675106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0C07DA-E945-B78B-D499-99D1877784C0}"/>
              </a:ext>
            </a:extLst>
          </p:cNvPr>
          <p:cNvSpPr txBox="1"/>
          <p:nvPr/>
        </p:nvSpPr>
        <p:spPr>
          <a:xfrm>
            <a:off x="5541523" y="2672551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BD4005-D00A-0818-80AC-3121FB72DBA7}"/>
              </a:ext>
            </a:extLst>
          </p:cNvPr>
          <p:cNvSpPr txBox="1"/>
          <p:nvPr/>
        </p:nvSpPr>
        <p:spPr>
          <a:xfrm>
            <a:off x="7367084" y="2672551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C4952E-DA5A-0079-061B-14E71E180A81}"/>
              </a:ext>
            </a:extLst>
          </p:cNvPr>
          <p:cNvSpPr/>
          <p:nvPr/>
        </p:nvSpPr>
        <p:spPr>
          <a:xfrm>
            <a:off x="5541523" y="3155348"/>
            <a:ext cx="1108953" cy="1848255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9693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7606FD-B1F2-8380-DDD9-36A70443AD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8100" y="5505855"/>
            <a:ext cx="9575800" cy="818193"/>
          </a:xfrm>
        </p:spPr>
        <p:txBody>
          <a:bodyPr numCol="1"/>
          <a:lstStyle/>
          <a:p>
            <a:pPr marL="0" indent="0" algn="ctr">
              <a:buNone/>
            </a:pPr>
            <a:r>
              <a:rPr lang="en-US" dirty="0"/>
              <a:t>Running in three zones you need less reserves capacity to switch the load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A4758A-8FCC-2CAD-EA50-30335320F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Optimize capacity for sustainability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5DC5BC-B4AA-BC1A-1D23-97E9FF57F36E}"/>
              </a:ext>
            </a:extLst>
          </p:cNvPr>
          <p:cNvSpPr/>
          <p:nvPr/>
        </p:nvSpPr>
        <p:spPr>
          <a:xfrm>
            <a:off x="5558547" y="3825207"/>
            <a:ext cx="1091929" cy="1178395"/>
          </a:xfrm>
          <a:prstGeom prst="rect">
            <a:avLst/>
          </a:prstGeom>
          <a:solidFill>
            <a:srgbClr val="FF2F4B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E1BF65-DBF5-9059-A04E-AB4A4FAEF3E9}"/>
              </a:ext>
            </a:extLst>
          </p:cNvPr>
          <p:cNvSpPr txBox="1"/>
          <p:nvPr/>
        </p:nvSpPr>
        <p:spPr>
          <a:xfrm>
            <a:off x="3715966" y="2675106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0C07DA-E945-B78B-D499-99D1877784C0}"/>
              </a:ext>
            </a:extLst>
          </p:cNvPr>
          <p:cNvSpPr txBox="1"/>
          <p:nvPr/>
        </p:nvSpPr>
        <p:spPr>
          <a:xfrm>
            <a:off x="5541523" y="2672551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BD4005-D00A-0818-80AC-3121FB72DBA7}"/>
              </a:ext>
            </a:extLst>
          </p:cNvPr>
          <p:cNvSpPr txBox="1"/>
          <p:nvPr/>
        </p:nvSpPr>
        <p:spPr>
          <a:xfrm>
            <a:off x="7367084" y="2672551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3B79A9-6421-1BAF-65DB-21FC42A4E34C}"/>
              </a:ext>
            </a:extLst>
          </p:cNvPr>
          <p:cNvSpPr/>
          <p:nvPr/>
        </p:nvSpPr>
        <p:spPr>
          <a:xfrm>
            <a:off x="7384106" y="3825208"/>
            <a:ext cx="1091929" cy="1178394"/>
          </a:xfrm>
          <a:prstGeom prst="rect">
            <a:avLst/>
          </a:prstGeom>
          <a:solidFill>
            <a:srgbClr val="FF2F4B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C4B6146-2CDA-4EDE-D18A-DFC312A3FACA}"/>
              </a:ext>
            </a:extLst>
          </p:cNvPr>
          <p:cNvSpPr/>
          <p:nvPr/>
        </p:nvSpPr>
        <p:spPr>
          <a:xfrm>
            <a:off x="3732988" y="4415221"/>
            <a:ext cx="1091929" cy="577517"/>
          </a:xfrm>
          <a:prstGeom prst="rect">
            <a:avLst/>
          </a:prstGeom>
          <a:solidFill>
            <a:srgbClr val="00C864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BE434E6-A258-DE24-3C9F-86D921BD4E55}"/>
              </a:ext>
            </a:extLst>
          </p:cNvPr>
          <p:cNvSpPr/>
          <p:nvPr/>
        </p:nvSpPr>
        <p:spPr>
          <a:xfrm>
            <a:off x="3723260" y="3831705"/>
            <a:ext cx="1108953" cy="589197"/>
          </a:xfrm>
          <a:prstGeom prst="rect">
            <a:avLst/>
          </a:prstGeom>
          <a:solidFill>
            <a:srgbClr val="00643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F5C268-91C6-1C72-0264-3F6709513ADE}"/>
              </a:ext>
            </a:extLst>
          </p:cNvPr>
          <p:cNvSpPr/>
          <p:nvPr/>
        </p:nvSpPr>
        <p:spPr>
          <a:xfrm>
            <a:off x="3715966" y="3155348"/>
            <a:ext cx="1108953" cy="1848255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C4952E-DA5A-0079-061B-14E71E180A81}"/>
              </a:ext>
            </a:extLst>
          </p:cNvPr>
          <p:cNvSpPr/>
          <p:nvPr/>
        </p:nvSpPr>
        <p:spPr>
          <a:xfrm>
            <a:off x="5541523" y="3155348"/>
            <a:ext cx="1108953" cy="1848255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9DEF8-781E-9D5F-D481-CB6F9BE7743B}"/>
              </a:ext>
            </a:extLst>
          </p:cNvPr>
          <p:cNvSpPr/>
          <p:nvPr/>
        </p:nvSpPr>
        <p:spPr>
          <a:xfrm>
            <a:off x="7367082" y="3139478"/>
            <a:ext cx="1108953" cy="1848255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6536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7606FD-B1F2-8380-DDD9-36A70443AD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8100" y="5505855"/>
            <a:ext cx="9575800" cy="818193"/>
          </a:xfrm>
        </p:spPr>
        <p:txBody>
          <a:bodyPr numCol="1"/>
          <a:lstStyle/>
          <a:p>
            <a:pPr marL="0" indent="0" algn="ctr">
              <a:buNone/>
            </a:pPr>
            <a:r>
              <a:rPr lang="en-US" dirty="0"/>
              <a:t>Running in three zones you need less reserves capacity to switch the load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A4758A-8FCC-2CAD-EA50-30335320F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Optimize capacity for sustainability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5DC5BC-B4AA-BC1A-1D23-97E9FF57F36E}"/>
              </a:ext>
            </a:extLst>
          </p:cNvPr>
          <p:cNvSpPr/>
          <p:nvPr/>
        </p:nvSpPr>
        <p:spPr>
          <a:xfrm>
            <a:off x="5558547" y="3825207"/>
            <a:ext cx="1091929" cy="1178395"/>
          </a:xfrm>
          <a:prstGeom prst="rect">
            <a:avLst/>
          </a:prstGeom>
          <a:solidFill>
            <a:srgbClr val="FF2F4B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E1BF65-DBF5-9059-A04E-AB4A4FAEF3E9}"/>
              </a:ext>
            </a:extLst>
          </p:cNvPr>
          <p:cNvSpPr txBox="1"/>
          <p:nvPr/>
        </p:nvSpPr>
        <p:spPr>
          <a:xfrm>
            <a:off x="3715966" y="2675106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0C07DA-E945-B78B-D499-99D1877784C0}"/>
              </a:ext>
            </a:extLst>
          </p:cNvPr>
          <p:cNvSpPr txBox="1"/>
          <p:nvPr/>
        </p:nvSpPr>
        <p:spPr>
          <a:xfrm>
            <a:off x="5541523" y="2672551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7BD4005-D00A-0818-80AC-3121FB72DBA7}"/>
              </a:ext>
            </a:extLst>
          </p:cNvPr>
          <p:cNvSpPr txBox="1"/>
          <p:nvPr/>
        </p:nvSpPr>
        <p:spPr>
          <a:xfrm>
            <a:off x="7367084" y="2672551"/>
            <a:ext cx="1108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3B79A9-6421-1BAF-65DB-21FC42A4E34C}"/>
              </a:ext>
            </a:extLst>
          </p:cNvPr>
          <p:cNvSpPr/>
          <p:nvPr/>
        </p:nvSpPr>
        <p:spPr>
          <a:xfrm>
            <a:off x="7384106" y="3825208"/>
            <a:ext cx="1091929" cy="1178394"/>
          </a:xfrm>
          <a:prstGeom prst="rect">
            <a:avLst/>
          </a:prstGeom>
          <a:solidFill>
            <a:srgbClr val="FF2F4B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C4B6146-2CDA-4EDE-D18A-DFC312A3FACA}"/>
              </a:ext>
            </a:extLst>
          </p:cNvPr>
          <p:cNvSpPr/>
          <p:nvPr/>
        </p:nvSpPr>
        <p:spPr>
          <a:xfrm>
            <a:off x="7367076" y="3255375"/>
            <a:ext cx="1091929" cy="577517"/>
          </a:xfrm>
          <a:prstGeom prst="rect">
            <a:avLst/>
          </a:prstGeom>
          <a:solidFill>
            <a:srgbClr val="00C864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BE434E6-A258-DE24-3C9F-86D921BD4E55}"/>
              </a:ext>
            </a:extLst>
          </p:cNvPr>
          <p:cNvSpPr/>
          <p:nvPr/>
        </p:nvSpPr>
        <p:spPr>
          <a:xfrm>
            <a:off x="5541521" y="3249536"/>
            <a:ext cx="1108953" cy="589197"/>
          </a:xfrm>
          <a:prstGeom prst="rect">
            <a:avLst/>
          </a:prstGeom>
          <a:solidFill>
            <a:srgbClr val="006432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F5C268-91C6-1C72-0264-3F6709513ADE}"/>
              </a:ext>
            </a:extLst>
          </p:cNvPr>
          <p:cNvSpPr/>
          <p:nvPr/>
        </p:nvSpPr>
        <p:spPr>
          <a:xfrm>
            <a:off x="3715966" y="3155348"/>
            <a:ext cx="1108953" cy="1848255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C4952E-DA5A-0079-061B-14E71E180A81}"/>
              </a:ext>
            </a:extLst>
          </p:cNvPr>
          <p:cNvSpPr/>
          <p:nvPr/>
        </p:nvSpPr>
        <p:spPr>
          <a:xfrm>
            <a:off x="5541523" y="3155348"/>
            <a:ext cx="1108953" cy="1848255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D9DEF8-781E-9D5F-D481-CB6F9BE7743B}"/>
              </a:ext>
            </a:extLst>
          </p:cNvPr>
          <p:cNvSpPr/>
          <p:nvPr/>
        </p:nvSpPr>
        <p:spPr>
          <a:xfrm>
            <a:off x="7367082" y="3139478"/>
            <a:ext cx="1108953" cy="1848255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2976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0B8AE4-63B1-A524-7836-F64810E74DB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When deploying platforms, customers should consider sustainable scaling practices.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For example, using containerization with services like ECS or EKS can optimize</a:t>
            </a:r>
            <a:br>
              <a:rPr lang="en-US" dirty="0"/>
            </a:br>
            <a:r>
              <a:rPr lang="en-US" dirty="0"/>
              <a:t>resource allocation, allowing multiple applications to share the same underlying</a:t>
            </a:r>
            <a:br>
              <a:rPr lang="en-US" dirty="0"/>
            </a:br>
            <a:r>
              <a:rPr lang="en-US" dirty="0"/>
              <a:t>resources effectively.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246EBC-AFD5-038B-8B2D-470ECEDBA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Platform Deployments &amp; Scaling</a:t>
            </a:r>
          </a:p>
        </p:txBody>
      </p:sp>
    </p:spTree>
    <p:extLst>
      <p:ext uri="{BB962C8B-B14F-4D97-AF65-F5344CB8AC3E}">
        <p14:creationId xmlns:p14="http://schemas.microsoft.com/office/powerpoint/2010/main" val="182347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4CFE9E-A43C-A5B2-B4E6-B5DDA92B6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460" y="1006518"/>
            <a:ext cx="8641080" cy="4844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895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A0DF0A-E604-EE45-5B83-4E92897A8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717" y="579451"/>
            <a:ext cx="8641080" cy="5699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8805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DA09B5-8B53-AD9A-AB9B-A5A4B9253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465" y="580644"/>
            <a:ext cx="7929070" cy="5696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799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FEDB67F-159E-C476-2D63-1FB1BF1AA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O" sz="2630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Light speaker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5160-2873-C3DF-1B93-BF5A42A423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NO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5FF303-BCD9-FD66-DB52-2FD14A0E6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06C8C4-3290-DA82-3E98-869E164D5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073" y="1890972"/>
            <a:ext cx="3609693" cy="27072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1E79AE-F315-ACA9-4D9D-6364305A564B}"/>
              </a:ext>
            </a:extLst>
          </p:cNvPr>
          <p:cNvSpPr txBox="1"/>
          <p:nvPr/>
        </p:nvSpPr>
        <p:spPr>
          <a:xfrm>
            <a:off x="8819955" y="173051"/>
            <a:ext cx="29927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/>
              <a:t>Christoph </a:t>
            </a:r>
            <a:r>
              <a:rPr lang="en-US" sz="5400" dirty="0" err="1"/>
              <a:t>Acham</a:t>
            </a:r>
            <a:endParaRPr lang="en-US" sz="5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079C7E-091F-2ED8-738C-C4982F9CB9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041" y="3936170"/>
            <a:ext cx="2645954" cy="26459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7C654F-81F0-6251-372F-538105FA8F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66790" y="4038995"/>
            <a:ext cx="2645954" cy="2645954"/>
          </a:xfrm>
          <a:prstGeom prst="rect">
            <a:avLst/>
          </a:prstGeom>
        </p:spPr>
      </p:pic>
      <p:pic>
        <p:nvPicPr>
          <p:cNvPr id="1028" name="Picture 4" descr="Tromso Winter Break | Book Norway Tours">
            <a:extLst>
              <a:ext uri="{FF2B5EF4-FFF2-40B4-BE49-F238E27FC236}">
                <a16:creationId xmlns:a16="http://schemas.microsoft.com/office/drawing/2014/main" id="{2CED5C8E-AD00-9252-F7F5-AB44E2041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5519" y="1915235"/>
            <a:ext cx="2926064" cy="1950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310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067948-1E61-1008-1C6D-0AE950EC28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Designing applications with sustainability in mind involves architecting solutions</a:t>
            </a:r>
            <a:br>
              <a:rPr lang="en-US" dirty="0"/>
            </a:br>
            <a:r>
              <a:rPr lang="en-US" dirty="0"/>
              <a:t>that minimize resource consumption.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can involve using event-driven architectures that remain idle until a certain</a:t>
            </a:r>
            <a:br>
              <a:rPr lang="en-US" dirty="0"/>
            </a:br>
            <a:r>
              <a:rPr lang="en-US" dirty="0"/>
              <a:t>event triggers a computation process.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F3D1DB9-E557-D595-DB55-F676D70EE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Software Application Design</a:t>
            </a:r>
          </a:p>
        </p:txBody>
      </p:sp>
    </p:spTree>
    <p:extLst>
      <p:ext uri="{BB962C8B-B14F-4D97-AF65-F5344CB8AC3E}">
        <p14:creationId xmlns:p14="http://schemas.microsoft.com/office/powerpoint/2010/main" val="3804734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FE4D74-68C7-DEFA-0C89-EB05B09451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We are tasked with designing data usage patterns that are sustainable.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Implement a data classification policy to identify data that is infrequently accessed can</a:t>
            </a:r>
            <a:br>
              <a:rPr lang="en-US" dirty="0"/>
            </a:br>
            <a:r>
              <a:rPr lang="en-US" dirty="0"/>
              <a:t>can help it move to colder storage options such as S3 Glacier, reducing</a:t>
            </a:r>
            <a:br>
              <a:rPr lang="en-US" dirty="0"/>
            </a:br>
            <a:r>
              <a:rPr lang="en-US" dirty="0"/>
              <a:t>storage costs and energy consumption.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F5DC26-34BA-AC17-A5C5-CABFDB8A2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Data Design &amp; Usage</a:t>
            </a:r>
          </a:p>
        </p:txBody>
      </p:sp>
    </p:spTree>
    <p:extLst>
      <p:ext uri="{BB962C8B-B14F-4D97-AF65-F5344CB8AC3E}">
        <p14:creationId xmlns:p14="http://schemas.microsoft.com/office/powerpoint/2010/main" val="82577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0119700-FCDD-F58A-3101-5C38BA2D9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22" y="857469"/>
            <a:ext cx="11402956" cy="43471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D89397F-4434-6C9F-1361-4A1E1A764D2A}"/>
              </a:ext>
            </a:extLst>
          </p:cNvPr>
          <p:cNvSpPr txBox="1"/>
          <p:nvPr/>
        </p:nvSpPr>
        <p:spPr>
          <a:xfrm>
            <a:off x="394522" y="5325534"/>
            <a:ext cx="1140295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HelveticaNeue" panose="02000503000000020004" pitchFamily="2" charset="0"/>
              </a:rPr>
              <a:t>The X Renewable business unit daily collects operational data from its European wind farms through a third-party service. This data is merged with their own, then processed on a powerful computing system using traditional custom-built software. Specialists analyze the processed data on high-performance graphics workstations. Furthermore, the team produces daily reports and distributes them via email to the staff.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7452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66C56F-ECCA-78A2-AF1F-61E8B916AA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FF2F4B"/>
                </a:solidFill>
              </a:rPr>
              <a:t>Understand</a:t>
            </a:r>
            <a:r>
              <a:rPr lang="en-US" sz="2400" dirty="0"/>
              <a:t> environmental impacts of the services used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rgbClr val="FF2F4B"/>
                </a:solidFill>
              </a:rPr>
              <a:t>Quantify</a:t>
            </a:r>
            <a:r>
              <a:rPr lang="en-US" sz="2400" dirty="0"/>
              <a:t> impacts through the entire workload lifecycle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rgbClr val="FF2F4B"/>
                </a:solidFill>
              </a:rPr>
              <a:t>Apply</a:t>
            </a:r>
            <a:r>
              <a:rPr lang="en-US" sz="2400" dirty="0"/>
              <a:t> best practices to reduce these impacts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5CBB1B-0090-BA9F-4681-4046D039B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Pillar for Sustainability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30A01B-A63A-6942-90BF-2B8A85E4D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017" y="2817605"/>
            <a:ext cx="2260600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2050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0E45CE-AE08-CDA2-E64F-1ACF32171BB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Scale infrastructure with user load</a:t>
            </a:r>
          </a:p>
          <a:p>
            <a:pPr marL="0" indent="0">
              <a:buNone/>
            </a:pPr>
            <a:r>
              <a:rPr lang="en-US" dirty="0"/>
              <a:t>Align service level agreements (SLAs) with sustainability goals</a:t>
            </a:r>
          </a:p>
          <a:p>
            <a:pPr marL="0" indent="0">
              <a:buNone/>
            </a:pPr>
            <a:r>
              <a:rPr lang="en-US" dirty="0"/>
              <a:t>Eliminate the creation and maintenance of unused assets</a:t>
            </a:r>
          </a:p>
          <a:p>
            <a:pPr marL="0" indent="0">
              <a:buNone/>
            </a:pPr>
            <a:r>
              <a:rPr lang="en-US" dirty="0"/>
              <a:t>Optimize the geographic placement of your workloads for user locations</a:t>
            </a:r>
          </a:p>
          <a:p>
            <a:pPr marL="0" indent="0">
              <a:buNone/>
            </a:pPr>
            <a:r>
              <a:rPr lang="en-US" dirty="0"/>
              <a:t>Optimize team member resources for the activities performed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838783-9A07-72F4-84D2-C7E6F2ED6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User behavior patterns</a:t>
            </a:r>
          </a:p>
        </p:txBody>
      </p:sp>
    </p:spTree>
    <p:extLst>
      <p:ext uri="{BB962C8B-B14F-4D97-AF65-F5344CB8AC3E}">
        <p14:creationId xmlns:p14="http://schemas.microsoft.com/office/powerpoint/2010/main" val="7396658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6F2484-115A-AE86-6932-59F3FB83AA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Optimize software architecture for asynchronous and scheduled jobs</a:t>
            </a:r>
          </a:p>
          <a:p>
            <a:pPr marL="0" indent="0">
              <a:buNone/>
            </a:pPr>
            <a:r>
              <a:rPr lang="en-US" dirty="0"/>
              <a:t>Remove or refactor workload components with low or no use</a:t>
            </a:r>
          </a:p>
          <a:p>
            <a:pPr marL="0" indent="0">
              <a:buNone/>
            </a:pPr>
            <a:r>
              <a:rPr lang="en-US" dirty="0"/>
              <a:t>Optimize the areas of your code that consume the most time or resources</a:t>
            </a:r>
          </a:p>
          <a:p>
            <a:pPr marL="0" indent="0">
              <a:buNone/>
            </a:pPr>
            <a:r>
              <a:rPr lang="en-US" dirty="0"/>
              <a:t>Optimize impact on customer devices and equipment</a:t>
            </a:r>
          </a:p>
          <a:p>
            <a:pPr marL="0" indent="0">
              <a:buNone/>
            </a:pPr>
            <a:r>
              <a:rPr lang="en-US" dirty="0"/>
              <a:t>Use software patterns and architectures that best support your data access and</a:t>
            </a:r>
            <a:br>
              <a:rPr lang="en-US" dirty="0"/>
            </a:br>
            <a:r>
              <a:rPr lang="en-US" dirty="0"/>
              <a:t>storage patterns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677273-821F-FF8D-AF3D-B05F55474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Software patterns</a:t>
            </a:r>
          </a:p>
        </p:txBody>
      </p:sp>
    </p:spTree>
    <p:extLst>
      <p:ext uri="{BB962C8B-B14F-4D97-AF65-F5344CB8AC3E}">
        <p14:creationId xmlns:p14="http://schemas.microsoft.com/office/powerpoint/2010/main" val="5836204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EF6D2E-41FA-C22C-8A3F-F9003892C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Impact depends on total provisioned capacity, not average utilization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9DB3EF-83D3-BD0D-3BD1-C1DF7F2FE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99989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8892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1311BD3-90CE-31F6-B165-F0D38D3F6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99910"/>
            <a:ext cx="7772400" cy="4371975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2EF6D2E-41FA-C22C-8A3F-F9003892C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Impact depends on total provisioned capacity, not average utilization</a:t>
            </a:r>
          </a:p>
        </p:txBody>
      </p:sp>
    </p:spTree>
    <p:extLst>
      <p:ext uri="{BB962C8B-B14F-4D97-AF65-F5344CB8AC3E}">
        <p14:creationId xmlns:p14="http://schemas.microsoft.com/office/powerpoint/2010/main" val="36940384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5818F30-5853-AD14-C982-7E29604BC485}"/>
              </a:ext>
            </a:extLst>
          </p:cNvPr>
          <p:cNvPicPr>
            <a:picLocks noGrp="1" noChangeAspect="1" noChangeArrowheads="1"/>
          </p:cNvPicPr>
          <p:nvPr>
            <p:ph type="media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000" y="1073150"/>
            <a:ext cx="7366000" cy="516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62302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4D78CF22-BADD-8029-49BE-E8F88551B565}"/>
              </a:ext>
            </a:extLst>
          </p:cNvPr>
          <p:cNvPicPr>
            <a:picLocks noGrp="1" noChangeAspect="1" noChangeArrowheads="1"/>
          </p:cNvPicPr>
          <p:nvPr>
            <p:ph type="media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4909" y="1035050"/>
            <a:ext cx="9022183" cy="524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666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5302C50-22DB-78D2-EB45-8160DDF1F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5727"/>
            <a:ext cx="12192001" cy="1826545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7EB6AEA0-EB10-A0E7-DAF0-D36E53E9FF26}"/>
              </a:ext>
            </a:extLst>
          </p:cNvPr>
          <p:cNvSpPr txBox="1">
            <a:spLocks/>
          </p:cNvSpPr>
          <p:nvPr/>
        </p:nvSpPr>
        <p:spPr>
          <a:xfrm>
            <a:off x="8692031" y="2573247"/>
            <a:ext cx="2305306" cy="590379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>
                <a:solidFill>
                  <a:srgbClr val="FF2F4B"/>
                </a:solidFill>
                <a:latin typeface="Arial Nova Light" panose="020F0302020204030204" pitchFamily="34" charset="0"/>
                <a:cs typeface="Arial Nova Light" panose="020F0302020204030204" pitchFamily="34" charset="0"/>
              </a:rPr>
              <a:t>Conclusion &amp; Q&amp;A </a:t>
            </a:r>
            <a:endParaRPr lang="en-NO" sz="1600" b="1" dirty="0">
              <a:solidFill>
                <a:srgbClr val="FF2F4B"/>
              </a:solidFill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07C66C2-A078-2CD4-951F-5D64E326372A}"/>
              </a:ext>
            </a:extLst>
          </p:cNvPr>
          <p:cNvSpPr txBox="1">
            <a:spLocks/>
          </p:cNvSpPr>
          <p:nvPr/>
        </p:nvSpPr>
        <p:spPr>
          <a:xfrm>
            <a:off x="1194663" y="2515727"/>
            <a:ext cx="2305306" cy="590379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>
                <a:solidFill>
                  <a:srgbClr val="FF2F4B"/>
                </a:solidFill>
                <a:latin typeface="Arial Nova Light" panose="020F0302020204030204" pitchFamily="34" charset="0"/>
                <a:cs typeface="Arial Nova Light" panose="020F0302020204030204" pitchFamily="34" charset="0"/>
              </a:rPr>
              <a:t>It’s so Fluffy</a:t>
            </a:r>
            <a:endParaRPr lang="en-NO" b="1" dirty="0">
              <a:solidFill>
                <a:srgbClr val="FF2F4B"/>
              </a:solidFill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F826A-5F2E-E7D5-97E7-FFFD28FF6B4D}"/>
              </a:ext>
            </a:extLst>
          </p:cNvPr>
          <p:cNvSpPr txBox="1">
            <a:spLocks/>
          </p:cNvSpPr>
          <p:nvPr/>
        </p:nvSpPr>
        <p:spPr>
          <a:xfrm>
            <a:off x="2347316" y="3751893"/>
            <a:ext cx="2305306" cy="590379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>
                <a:solidFill>
                  <a:srgbClr val="FF2F4B"/>
                </a:solidFill>
                <a:latin typeface="Arial Nova Light" panose="020F0302020204030204" pitchFamily="34" charset="0"/>
                <a:cs typeface="Arial Nova Light" panose="020F0302020204030204" pitchFamily="34" charset="0"/>
              </a:rPr>
              <a:t>A Closer Look</a:t>
            </a:r>
            <a:endParaRPr lang="en-NO" b="1" dirty="0">
              <a:solidFill>
                <a:srgbClr val="FF2F4B"/>
              </a:solidFill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32E4498-0E2F-D012-A1B8-D381B16BF0BB}"/>
              </a:ext>
            </a:extLst>
          </p:cNvPr>
          <p:cNvSpPr txBox="1">
            <a:spLocks/>
          </p:cNvSpPr>
          <p:nvPr/>
        </p:nvSpPr>
        <p:spPr>
          <a:xfrm>
            <a:off x="3790694" y="2543431"/>
            <a:ext cx="2305306" cy="590379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>
                <a:solidFill>
                  <a:srgbClr val="FF2F4B"/>
                </a:solidFill>
                <a:latin typeface="Arial Nova Light" panose="020F0302020204030204" pitchFamily="34" charset="0"/>
                <a:cs typeface="Arial Nova Light" panose="020F0302020204030204" pitchFamily="34" charset="0"/>
              </a:rPr>
              <a:t>Concepts</a:t>
            </a:r>
            <a:endParaRPr lang="en-NO" b="1" dirty="0">
              <a:solidFill>
                <a:srgbClr val="FF2F4B"/>
              </a:solidFill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7BC2948-6094-EE17-E449-A08502D0B2C5}"/>
              </a:ext>
            </a:extLst>
          </p:cNvPr>
          <p:cNvSpPr txBox="1">
            <a:spLocks/>
          </p:cNvSpPr>
          <p:nvPr/>
        </p:nvSpPr>
        <p:spPr>
          <a:xfrm>
            <a:off x="4943347" y="3724191"/>
            <a:ext cx="2305306" cy="590379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>
                <a:solidFill>
                  <a:srgbClr val="FF2F4B"/>
                </a:solidFill>
                <a:latin typeface="Arial Nova Light" panose="020F0302020204030204" pitchFamily="34" charset="0"/>
                <a:cs typeface="Arial Nova Light" panose="020F0302020204030204" pitchFamily="34" charset="0"/>
              </a:rPr>
              <a:t>Ask the Audience</a:t>
            </a:r>
            <a:endParaRPr lang="en-NO" b="1" dirty="0">
              <a:solidFill>
                <a:srgbClr val="FF2F4B"/>
              </a:solidFill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D6B2903-4BE5-8246-F92F-5A3BBA228FA6}"/>
              </a:ext>
            </a:extLst>
          </p:cNvPr>
          <p:cNvSpPr txBox="1">
            <a:spLocks/>
          </p:cNvSpPr>
          <p:nvPr/>
        </p:nvSpPr>
        <p:spPr>
          <a:xfrm>
            <a:off x="6096000" y="2571135"/>
            <a:ext cx="2305306" cy="590379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>
                <a:solidFill>
                  <a:srgbClr val="FF2F4B"/>
                </a:solidFill>
                <a:latin typeface="Arial Nova Light" panose="020F0302020204030204" pitchFamily="34" charset="0"/>
                <a:cs typeface="Arial Nova Light" panose="020F0302020204030204" pitchFamily="34" charset="0"/>
              </a:rPr>
              <a:t>Re-Iterate &amp; Extend</a:t>
            </a:r>
            <a:endParaRPr lang="en-NO" b="1" dirty="0">
              <a:solidFill>
                <a:srgbClr val="FF2F4B"/>
              </a:solidFill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6A28B4E4-97F5-8AFB-78DD-6E08CEE545B6}"/>
              </a:ext>
            </a:extLst>
          </p:cNvPr>
          <p:cNvSpPr txBox="1">
            <a:spLocks/>
          </p:cNvSpPr>
          <p:nvPr/>
        </p:nvSpPr>
        <p:spPr>
          <a:xfrm>
            <a:off x="7319865" y="3696487"/>
            <a:ext cx="2305306" cy="590379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600" b="1" dirty="0">
                <a:solidFill>
                  <a:srgbClr val="FF2F4B"/>
                </a:solidFill>
                <a:latin typeface="Arial Nova Light" panose="020F0302020204030204" pitchFamily="34" charset="0"/>
                <a:cs typeface="Arial Nova Light" panose="020F0302020204030204" pitchFamily="34" charset="0"/>
              </a:rPr>
              <a:t>Satellites</a:t>
            </a:r>
            <a:endParaRPr lang="en-NO" b="1" dirty="0">
              <a:solidFill>
                <a:srgbClr val="FF2F4B"/>
              </a:solidFill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8604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EF974C-444F-8B99-B49F-432DB1C9F3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Use the minimum amount of hardware to meet your needs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 the instances types that meet your requirements with the least impact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 managed services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Optimize your use of GPUs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3321C68-8562-219D-4EFB-0FE37A3AC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Hardware patterns</a:t>
            </a:r>
          </a:p>
        </p:txBody>
      </p:sp>
    </p:spTree>
    <p:extLst>
      <p:ext uri="{BB962C8B-B14F-4D97-AF65-F5344CB8AC3E}">
        <p14:creationId xmlns:p14="http://schemas.microsoft.com/office/powerpoint/2010/main" val="2826194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1D4598-2E9F-FE97-BC37-40EC8A264E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08100" y="2708275"/>
            <a:ext cx="4787900" cy="3421220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lang="en-US" dirty="0"/>
              <a:t>Optimize Code</a:t>
            </a:r>
          </a:p>
          <a:p>
            <a:pPr marL="0" indent="0">
              <a:buNone/>
            </a:pPr>
            <a:r>
              <a:rPr lang="en-US" dirty="0"/>
              <a:t>Choose faster language and runtimes</a:t>
            </a:r>
          </a:p>
          <a:p>
            <a:pPr marL="0" indent="0">
              <a:buNone/>
            </a:pPr>
            <a:r>
              <a:rPr lang="en-US" dirty="0"/>
              <a:t>Efficient algorithms</a:t>
            </a:r>
          </a:p>
          <a:p>
            <a:pPr marL="0" indent="0">
              <a:buNone/>
            </a:pPr>
            <a:r>
              <a:rPr lang="en-US" dirty="0"/>
              <a:t>Faster implementations</a:t>
            </a:r>
          </a:p>
          <a:p>
            <a:pPr marL="0" indent="0">
              <a:buNone/>
            </a:pPr>
            <a:r>
              <a:rPr lang="en-US" dirty="0"/>
              <a:t>Reduce logging</a:t>
            </a:r>
          </a:p>
          <a:p>
            <a:pPr marL="0" indent="0">
              <a:buNone/>
            </a:pPr>
            <a:r>
              <a:rPr lang="en-US" dirty="0"/>
              <a:t>Reduce retries and work amplifications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2E087C-4185-9B7D-F32F-8EFAD61E6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100" y="1455565"/>
            <a:ext cx="4787900" cy="916459"/>
          </a:xfrm>
        </p:spPr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Development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73B36C53-71ED-4246-DDEE-3EB80FA1D6B4}"/>
              </a:ext>
            </a:extLst>
          </p:cNvPr>
          <p:cNvSpPr txBox="1">
            <a:spLocks/>
          </p:cNvSpPr>
          <p:nvPr/>
        </p:nvSpPr>
        <p:spPr>
          <a:xfrm>
            <a:off x="6096000" y="1455565"/>
            <a:ext cx="4787900" cy="9164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309" rtl="0" eaLnBrk="1" latinLnBrk="0" hangingPunct="1">
              <a:lnSpc>
                <a:spcPts val="3800"/>
              </a:lnSpc>
              <a:spcBef>
                <a:spcPct val="0"/>
              </a:spcBef>
              <a:buNone/>
              <a:defRPr sz="3000" b="0" i="0" kern="1200">
                <a:solidFill>
                  <a:schemeClr val="bg1"/>
                </a:solidFill>
                <a:latin typeface="Arial Nova Light" panose="020F0302020204030204" pitchFamily="34" charset="0"/>
                <a:ea typeface="+mj-ea"/>
                <a:cs typeface="Arial Nova Light" panose="020F0302020204030204" pitchFamily="34" charset="0"/>
              </a:defRPr>
            </a:lvl1pPr>
          </a:lstStyle>
          <a:p>
            <a:r>
              <a:rPr lang="en-US" dirty="0">
                <a:solidFill>
                  <a:srgbClr val="FF2F4B"/>
                </a:solidFill>
              </a:rPr>
              <a:t>Operations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0167077-6D71-65BB-E77D-803757B5271C}"/>
              </a:ext>
            </a:extLst>
          </p:cNvPr>
          <p:cNvSpPr txBox="1">
            <a:spLocks/>
          </p:cNvSpPr>
          <p:nvPr/>
        </p:nvSpPr>
        <p:spPr>
          <a:xfrm>
            <a:off x="6096000" y="2708275"/>
            <a:ext cx="4787900" cy="3421220"/>
          </a:xfrm>
          <a:prstGeom prst="rect">
            <a:avLst/>
          </a:prstGeom>
        </p:spPr>
        <p:txBody>
          <a:bodyPr vert="horz" wrap="none" lIns="91440" tIns="45720" rIns="91440" bIns="45720" numCol="1" rtlCol="0">
            <a:normAutofit/>
          </a:bodyPr>
          <a:lstStyle>
            <a:lvl1pPr marL="342866" indent="-342866" algn="l" defTabSz="734328" rtl="0" eaLnBrk="1" latinLnBrk="0" hangingPunct="1">
              <a:lnSpc>
                <a:spcPts val="2600"/>
              </a:lnSpc>
              <a:spcBef>
                <a:spcPts val="1000"/>
              </a:spcBef>
              <a:buSzPct val="100000"/>
              <a:buFont typeface="System Font Regular"/>
              <a:buChar char="●"/>
              <a:defRPr sz="2000" b="0" i="0" kern="1200">
                <a:solidFill>
                  <a:schemeClr val="bg1"/>
                </a:solidFill>
                <a:latin typeface="Arial Nova Light" panose="020F0302020204030204" pitchFamily="34" charset="0"/>
                <a:ea typeface="+mn-ea"/>
                <a:cs typeface="Arial Nova Light" panose="020F0302020204030204" pitchFamily="34" charset="0"/>
              </a:defRPr>
            </a:lvl1pPr>
            <a:lvl2pPr marL="800020" indent="-342866" algn="l" defTabSz="734328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SzPct val="100000"/>
              <a:buFont typeface="System Font Regular"/>
              <a:buChar char="○"/>
              <a:defRPr sz="2000" b="0" i="0" kern="1200">
                <a:solidFill>
                  <a:schemeClr val="bg1"/>
                </a:solidFill>
                <a:latin typeface="Arial Nova Light" panose="020F0302020204030204" pitchFamily="34" charset="0"/>
                <a:ea typeface="+mn-ea"/>
                <a:cs typeface="Arial Nova Light" panose="020F0302020204030204" pitchFamily="34" charset="0"/>
              </a:defRPr>
            </a:lvl2pPr>
            <a:lvl3pPr marL="1142886" indent="-228578" algn="l" defTabSz="734328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▪"/>
              <a:defRPr sz="2000" b="0" i="0" kern="1200">
                <a:solidFill>
                  <a:schemeClr val="bg1"/>
                </a:solidFill>
                <a:latin typeface="Arial Nova Light" panose="020F0302020204030204" pitchFamily="34" charset="0"/>
                <a:ea typeface="+mn-ea"/>
                <a:cs typeface="Arial Nova Light" panose="020F0302020204030204" pitchFamily="34" charset="0"/>
              </a:defRPr>
            </a:lvl3pPr>
            <a:lvl4pPr marL="1714329" indent="-342866" algn="l" defTabSz="734328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SzPct val="100000"/>
              <a:buFont typeface=".Hiragino Kaku Gothic Interface W3"/>
              <a:buChar char="▫"/>
              <a:defRPr sz="2000" b="0" i="0" kern="1200">
                <a:solidFill>
                  <a:schemeClr val="bg1"/>
                </a:solidFill>
                <a:latin typeface="Arial Nova Light" panose="020F0302020204030204" pitchFamily="34" charset="0"/>
                <a:ea typeface="+mn-ea"/>
                <a:cs typeface="Arial Nova Light" panose="020F0302020204030204" pitchFamily="34" charset="0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Arial Nova Light" panose="020F0302020204030204" pitchFamily="34" charset="0"/>
                <a:ea typeface="+mn-ea"/>
                <a:cs typeface="Arial Nova Light" panose="020F0302020204030204" pitchFamily="34" charset="0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Higher Utilization</a:t>
            </a:r>
          </a:p>
          <a:p>
            <a:pPr marL="0" indent="0">
              <a:buNone/>
            </a:pPr>
            <a:r>
              <a:rPr lang="en-US" dirty="0"/>
              <a:t>Automation</a:t>
            </a:r>
          </a:p>
          <a:p>
            <a:pPr marL="0" indent="0">
              <a:buNone/>
            </a:pPr>
            <a:r>
              <a:rPr lang="en-US" dirty="0"/>
              <a:t>Relax over-specified requirements</a:t>
            </a:r>
          </a:p>
          <a:p>
            <a:pPr marL="0" indent="0">
              <a:buNone/>
            </a:pPr>
            <a:r>
              <a:rPr lang="en-US" dirty="0"/>
              <a:t>Archive and delete sooner</a:t>
            </a:r>
          </a:p>
          <a:p>
            <a:pPr marL="0" indent="0">
              <a:buNone/>
            </a:pPr>
            <a:r>
              <a:rPr lang="en-US" dirty="0"/>
              <a:t>Deduplicate data</a:t>
            </a:r>
          </a:p>
          <a:p>
            <a:pPr marL="0" indent="0">
              <a:buNone/>
            </a:pPr>
            <a:r>
              <a:rPr lang="en-US" dirty="0"/>
              <a:t>Choose times and locations carefully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29142D-D030-89F5-645B-066125FD4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4740" y="0"/>
            <a:ext cx="2747260" cy="357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913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08BDC0-A299-AFD8-F717-A40508D9AB2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pPr marL="0" indent="0">
              <a:buNone/>
            </a:pPr>
            <a:r>
              <a:rPr lang="en-US" dirty="0"/>
              <a:t>Rapid Introduction of Sustainability Improvements, think agile and CI/CD</a:t>
            </a:r>
          </a:p>
          <a:p>
            <a:pPr marL="0" indent="0">
              <a:buNone/>
            </a:pPr>
            <a:r>
              <a:rPr lang="en-US" dirty="0"/>
              <a:t>Keeping Workloads Up-to-date</a:t>
            </a:r>
          </a:p>
          <a:p>
            <a:pPr marL="0" indent="0">
              <a:buNone/>
            </a:pPr>
            <a:r>
              <a:rPr lang="en-US" dirty="0"/>
              <a:t>Optimize the use of Continuous Integration environments</a:t>
            </a:r>
          </a:p>
          <a:p>
            <a:pPr marL="0" indent="0">
              <a:buNone/>
            </a:pPr>
            <a:r>
              <a:rPr lang="en-US" dirty="0"/>
              <a:t>Managed Device Farms for Testing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C335A1-CCF1-21FA-FE90-3D90E23C8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Development and deployment process</a:t>
            </a:r>
          </a:p>
        </p:txBody>
      </p:sp>
    </p:spTree>
    <p:extLst>
      <p:ext uri="{BB962C8B-B14F-4D97-AF65-F5344CB8AC3E}">
        <p14:creationId xmlns:p14="http://schemas.microsoft.com/office/powerpoint/2010/main" val="11448117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6249E4-9454-C452-5D85-42B709129D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r>
              <a:rPr lang="en-US" dirty="0"/>
              <a:t>Microservices using Kubernetes Services (EKS, AKS)</a:t>
            </a:r>
          </a:p>
          <a:p>
            <a:r>
              <a:rPr lang="en-US" dirty="0"/>
              <a:t>Serverless Computing (Lambda, Functions)</a:t>
            </a:r>
          </a:p>
          <a:p>
            <a:r>
              <a:rPr lang="en-US" dirty="0"/>
              <a:t>Cost Management</a:t>
            </a:r>
          </a:p>
          <a:p>
            <a:r>
              <a:rPr lang="en-US" dirty="0"/>
              <a:t>Advisors</a:t>
            </a:r>
          </a:p>
          <a:p>
            <a:r>
              <a:rPr lang="en-US" dirty="0"/>
              <a:t>CI/CD Pipeline using GitHub Actions</a:t>
            </a:r>
          </a:p>
          <a:p>
            <a:r>
              <a:rPr lang="en-US" dirty="0"/>
              <a:t>Carbon Footprint Calculations</a:t>
            </a:r>
          </a:p>
          <a:p>
            <a:r>
              <a:rPr lang="en-US" dirty="0"/>
              <a:t>Monitor Energy Consumptions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70CB96-3E53-A79A-C923-23119294E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Honorable Mention</a:t>
            </a:r>
          </a:p>
        </p:txBody>
      </p:sp>
    </p:spTree>
    <p:extLst>
      <p:ext uri="{BB962C8B-B14F-4D97-AF65-F5344CB8AC3E}">
        <p14:creationId xmlns:p14="http://schemas.microsoft.com/office/powerpoint/2010/main" val="6208120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6249E4-9454-C452-5D85-42B709129D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numCol="1"/>
          <a:lstStyle/>
          <a:p>
            <a:r>
              <a:rPr lang="en-US" dirty="0"/>
              <a:t>Track Resource Utilization</a:t>
            </a:r>
          </a:p>
          <a:p>
            <a:r>
              <a:rPr lang="en-US" dirty="0"/>
              <a:t>Cost Analysis</a:t>
            </a:r>
          </a:p>
          <a:p>
            <a:r>
              <a:rPr lang="en-US" dirty="0"/>
              <a:t>Set Sustainability Goals</a:t>
            </a:r>
          </a:p>
          <a:p>
            <a:r>
              <a:rPr lang="en-US" dirty="0"/>
              <a:t>External Certifications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70CB96-3E53-A79A-C923-23119294E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2F4B"/>
                </a:solidFill>
              </a:rPr>
              <a:t>Honorable Mention</a:t>
            </a:r>
          </a:p>
        </p:txBody>
      </p:sp>
    </p:spTree>
    <p:extLst>
      <p:ext uri="{BB962C8B-B14F-4D97-AF65-F5344CB8AC3E}">
        <p14:creationId xmlns:p14="http://schemas.microsoft.com/office/powerpoint/2010/main" val="39120890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D6591-18CB-F40A-E6A2-D346A38B7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How you do anything is how you do everything</a:t>
            </a:r>
            <a:endParaRPr lang="en-NO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2C27C-CE61-BC92-2E10-4D8E4DFB2D3D}"/>
              </a:ext>
            </a:extLst>
          </p:cNvPr>
          <p:cNvSpPr txBox="1">
            <a:spLocks/>
          </p:cNvSpPr>
          <p:nvPr/>
        </p:nvSpPr>
        <p:spPr>
          <a:xfrm>
            <a:off x="1127130" y="3836989"/>
            <a:ext cx="9901239" cy="831851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NO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0E010F33-DBAE-9641-5E1E-472F718C8D58}"/>
              </a:ext>
            </a:extLst>
          </p:cNvPr>
          <p:cNvSpPr txBox="1">
            <a:spLocks/>
          </p:cNvSpPr>
          <p:nvPr/>
        </p:nvSpPr>
        <p:spPr>
          <a:xfrm>
            <a:off x="1279530" y="3989389"/>
            <a:ext cx="9901239" cy="831851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Scan that QA code</a:t>
            </a:r>
            <a:endParaRPr lang="en-NO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466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D6591-18CB-F40A-E6A2-D346A38B7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O">
                <a:latin typeface="Arial Nova Light" panose="020F0302020204030204" pitchFamily="34" charset="0"/>
                <a:cs typeface="Arial Nova Light" panose="020F0302020204030204" pitchFamily="34" charset="0"/>
              </a:rPr>
              <a:t>The Imperative of </a:t>
            </a:r>
            <a:r>
              <a:rPr lang="en-US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Sustainability</a:t>
            </a:r>
            <a:endParaRPr lang="en-NO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52C27C-CE61-BC92-2E10-4D8E4DFB2D3D}"/>
              </a:ext>
            </a:extLst>
          </p:cNvPr>
          <p:cNvSpPr txBox="1">
            <a:spLocks/>
          </p:cNvSpPr>
          <p:nvPr/>
        </p:nvSpPr>
        <p:spPr>
          <a:xfrm>
            <a:off x="1127130" y="3836989"/>
            <a:ext cx="9901239" cy="831851"/>
          </a:xfrm>
          <a:prstGeom prst="rect">
            <a:avLst/>
          </a:prstGeom>
        </p:spPr>
        <p:txBody>
          <a:bodyPr/>
          <a:lstStyle>
            <a:lvl1pPr marL="228578" indent="-228578" algn="l" defTabSz="914309" rtl="0" eaLnBrk="1" latinLnBrk="0" hangingPunct="1">
              <a:lnSpc>
                <a:spcPts val="2600"/>
              </a:lnSpc>
              <a:spcBef>
                <a:spcPts val="1000"/>
              </a:spcBef>
              <a:buFont typeface="System Font Regular"/>
              <a:buChar char="●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734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Courier New" panose="02070309020205020404" pitchFamily="49" charset="0"/>
              <a:buChar char="o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2886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040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Clr>
                <a:schemeClr val="bg1"/>
              </a:buClr>
              <a:buFont typeface=".Hiragino Kaku Gothic Interface W3"/>
              <a:buChar char="▫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195" indent="-228578" algn="l" defTabSz="914309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349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0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58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14" indent="-228578" algn="l" defTabSz="914309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Arial Nova Light" panose="020F0302020204030204" pitchFamily="34" charset="0"/>
                <a:cs typeface="Arial Nova Light" panose="020F0302020204030204" pitchFamily="34" charset="0"/>
              </a:rPr>
              <a:t>If Nothing Changes, Everything Changes</a:t>
            </a:r>
            <a:endParaRPr lang="en-NO" dirty="0">
              <a:latin typeface="Arial Nova Light" panose="020F0302020204030204" pitchFamily="34" charset="0"/>
              <a:cs typeface="Arial Nova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00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843B65-A204-A5DD-1E5D-D8158AB52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516" y="2372024"/>
            <a:ext cx="7276968" cy="403708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60EF2DA-6858-8702-8740-E68F317CE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Autofit/>
          </a:bodyPr>
          <a:lstStyle/>
          <a:p>
            <a:pPr algn="ctr"/>
            <a:r>
              <a:rPr lang="en-US" sz="2000" dirty="0"/>
              <a:t>We Do Not Inherit the Earth from Our Ancestors; </a:t>
            </a:r>
            <a:r>
              <a:rPr lang="en-US" sz="2000" b="1" dirty="0">
                <a:solidFill>
                  <a:srgbClr val="FF2F4B"/>
                </a:solidFill>
              </a:rPr>
              <a:t>We Borrow It from Our Children</a:t>
            </a:r>
          </a:p>
        </p:txBody>
      </p:sp>
    </p:spTree>
    <p:extLst>
      <p:ext uri="{BB962C8B-B14F-4D97-AF65-F5344CB8AC3E}">
        <p14:creationId xmlns:p14="http://schemas.microsoft.com/office/powerpoint/2010/main" val="1946173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C1611F-D718-1F9F-709E-17F10FDE6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000" dirty="0"/>
              <a:t>In 250 million years, Pangea Ultima could turn 92% of Earth barren.</a:t>
            </a:r>
          </a:p>
        </p:txBody>
      </p:sp>
      <p:pic>
        <p:nvPicPr>
          <p:cNvPr id="2050" name="Picture 2" descr="In 250 million years, a single supercontinent will form, wiping out nearly all mammals">
            <a:extLst>
              <a:ext uri="{FF2B5EF4-FFF2-40B4-BE49-F238E27FC236}">
                <a16:creationId xmlns:a16="http://schemas.microsoft.com/office/drawing/2014/main" id="{4292F4F1-2792-CFE1-7B38-50DE88684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3911" y="2440692"/>
            <a:ext cx="5162223" cy="3419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4A303216-2278-CC6F-9A76-AD27788A1A11}"/>
              </a:ext>
            </a:extLst>
          </p:cNvPr>
          <p:cNvSpPr txBox="1">
            <a:spLocks/>
          </p:cNvSpPr>
          <p:nvPr/>
        </p:nvSpPr>
        <p:spPr>
          <a:xfrm>
            <a:off x="1187123" y="5402435"/>
            <a:ext cx="9575800" cy="9164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309" rtl="0" eaLnBrk="1" latinLnBrk="0" hangingPunct="1">
              <a:lnSpc>
                <a:spcPts val="3800"/>
              </a:lnSpc>
              <a:spcBef>
                <a:spcPct val="0"/>
              </a:spcBef>
              <a:buNone/>
              <a:defRPr sz="3000" b="0" i="0" kern="1200">
                <a:solidFill>
                  <a:schemeClr val="bg1"/>
                </a:solidFill>
                <a:latin typeface="Arial Nova Light" panose="020F0302020204030204" pitchFamily="34" charset="0"/>
                <a:ea typeface="+mj-ea"/>
                <a:cs typeface="Arial Nova Light" panose="020F0302020204030204" pitchFamily="34" charset="0"/>
              </a:defRPr>
            </a:lvl1pPr>
          </a:lstStyle>
          <a:p>
            <a:pPr algn="ctr"/>
            <a:r>
              <a:rPr lang="en-US" sz="2000" dirty="0"/>
              <a:t>a stark reminder of nature's grand scheme. </a:t>
            </a:r>
          </a:p>
        </p:txBody>
      </p:sp>
    </p:spTree>
    <p:extLst>
      <p:ext uri="{BB962C8B-B14F-4D97-AF65-F5344CB8AC3E}">
        <p14:creationId xmlns:p14="http://schemas.microsoft.com/office/powerpoint/2010/main" val="2025667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C1611F-D718-1F9F-709E-17F10FDE6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000" dirty="0"/>
              <a:t>The global backlash against climate policies has begun</a:t>
            </a: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4A303216-2278-CC6F-9A76-AD27788A1A11}"/>
              </a:ext>
            </a:extLst>
          </p:cNvPr>
          <p:cNvSpPr txBox="1">
            <a:spLocks/>
          </p:cNvSpPr>
          <p:nvPr/>
        </p:nvSpPr>
        <p:spPr>
          <a:xfrm>
            <a:off x="1187123" y="5402435"/>
            <a:ext cx="9575800" cy="91645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309" rtl="0" eaLnBrk="1" latinLnBrk="0" hangingPunct="1">
              <a:lnSpc>
                <a:spcPts val="3800"/>
              </a:lnSpc>
              <a:spcBef>
                <a:spcPct val="0"/>
              </a:spcBef>
              <a:buNone/>
              <a:defRPr sz="3000" b="0" i="0" kern="1200">
                <a:solidFill>
                  <a:schemeClr val="bg1"/>
                </a:solidFill>
                <a:latin typeface="Arial Nova Light" panose="020F0302020204030204" pitchFamily="34" charset="0"/>
                <a:ea typeface="+mj-ea"/>
                <a:cs typeface="Arial Nova Light" panose="020F0302020204030204" pitchFamily="34" charset="0"/>
              </a:defRPr>
            </a:lvl1pPr>
          </a:lstStyle>
          <a:p>
            <a:pPr algn="ctr"/>
            <a:r>
              <a:rPr lang="en-US" sz="2000" dirty="0"/>
              <a:t>Cost, convenience and conspiracy-mongering undercut support for greenery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12A0EC2-1844-3FCD-0AFF-8B0BCF506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658" y="2431664"/>
            <a:ext cx="29654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C918A8C-51A2-1FD0-55B1-39E0DEB3C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5438" y="2431664"/>
            <a:ext cx="223916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3C4B6590-CD7A-6E92-9614-5CF25279F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937" y="2431664"/>
            <a:ext cx="29654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2346C1D-C758-BBA4-C9B8-D89B7342FFB3}"/>
              </a:ext>
            </a:extLst>
          </p:cNvPr>
          <p:cNvSpPr/>
          <p:nvPr/>
        </p:nvSpPr>
        <p:spPr>
          <a:xfrm>
            <a:off x="4855438" y="2431664"/>
            <a:ext cx="2239169" cy="3429000"/>
          </a:xfrm>
          <a:prstGeom prst="rect">
            <a:avLst/>
          </a:prstGeom>
          <a:solidFill>
            <a:srgbClr val="FF2F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83DA1-45DA-29E2-1983-598411866343}"/>
              </a:ext>
            </a:extLst>
          </p:cNvPr>
          <p:cNvSpPr/>
          <p:nvPr/>
        </p:nvSpPr>
        <p:spPr>
          <a:xfrm>
            <a:off x="7158937" y="2431664"/>
            <a:ext cx="2965450" cy="3429000"/>
          </a:xfrm>
          <a:prstGeom prst="rect">
            <a:avLst/>
          </a:prstGeom>
          <a:solidFill>
            <a:srgbClr val="FF2F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296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2C1611F-D718-1F9F-709E-17F10FDE6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000" dirty="0"/>
              <a:t>The global backlash against climate policies has begun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12A0EC2-1844-3FCD-0AFF-8B0BCF506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658" y="2431664"/>
            <a:ext cx="29654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0C918A8C-51A2-1FD0-55B1-39E0DEB3C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5438" y="2431664"/>
            <a:ext cx="223916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3C4B6590-CD7A-6E92-9614-5CF25279F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8937" y="2431664"/>
            <a:ext cx="296545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2346C1D-C758-BBA4-C9B8-D89B7342FFB3}"/>
              </a:ext>
            </a:extLst>
          </p:cNvPr>
          <p:cNvSpPr/>
          <p:nvPr/>
        </p:nvSpPr>
        <p:spPr>
          <a:xfrm>
            <a:off x="1825658" y="2431664"/>
            <a:ext cx="2965450" cy="3429000"/>
          </a:xfrm>
          <a:prstGeom prst="rect">
            <a:avLst/>
          </a:prstGeom>
          <a:solidFill>
            <a:srgbClr val="FF2F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7C83DA1-45DA-29E2-1983-598411866343}"/>
              </a:ext>
            </a:extLst>
          </p:cNvPr>
          <p:cNvSpPr/>
          <p:nvPr/>
        </p:nvSpPr>
        <p:spPr>
          <a:xfrm>
            <a:off x="7158937" y="2431664"/>
            <a:ext cx="2965450" cy="3429000"/>
          </a:xfrm>
          <a:prstGeom prst="rect">
            <a:avLst/>
          </a:prstGeom>
          <a:solidFill>
            <a:srgbClr val="FF2F4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4928"/>
      </p:ext>
    </p:extLst>
  </p:cSld>
  <p:clrMapOvr>
    <a:masterClrMapping/>
  </p:clrMapOvr>
</p:sld>
</file>

<file path=ppt/theme/theme1.xml><?xml version="1.0" encoding="utf-8"?>
<a:theme xmlns:a="http://schemas.openxmlformats.org/drawingml/2006/main" name="NIC Theme dark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Test">
      <a:majorFont>
        <a:latin typeface="Space Grotesk Light"/>
        <a:ea typeface=""/>
        <a:cs typeface=""/>
      </a:majorFont>
      <a:minorFont>
        <a:latin typeface="Space Grotes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IC_CC_ppt_template" id="{21BC4FD3-DAE8-7B4C-A6E4-71280ED07BEF}" vid="{A532C82E-19AA-E646-B272-B05616D708C6}"/>
    </a:ext>
  </a:extLst>
</a:theme>
</file>

<file path=ppt/theme/theme2.xml><?xml version="1.0" encoding="utf-8"?>
<a:theme xmlns:a="http://schemas.openxmlformats.org/drawingml/2006/main" name="NIC Theme whit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Test">
      <a:majorFont>
        <a:latin typeface="Space Grotesk Light"/>
        <a:ea typeface=""/>
        <a:cs typeface=""/>
      </a:majorFont>
      <a:minorFont>
        <a:latin typeface="Space Grotes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IC_CC_ppt_template" id="{21BC4FD3-DAE8-7B4C-A6E4-71280ED07BEF}" vid="{F600921A-7872-E146-B511-BDB9883A651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8525</TotalTime>
  <Words>1054</Words>
  <Application>Microsoft Macintosh PowerPoint</Application>
  <PresentationFormat>Widescreen</PresentationFormat>
  <Paragraphs>170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57" baseType="lpstr">
      <vt:lpstr>.Hiragino Kaku Gothic Interface W3</vt:lpstr>
      <vt:lpstr>Arial</vt:lpstr>
      <vt:lpstr>Arial Nova Light</vt:lpstr>
      <vt:lpstr>Courier New</vt:lpstr>
      <vt:lpstr>HelveticaNeue</vt:lpstr>
      <vt:lpstr>Söhne</vt:lpstr>
      <vt:lpstr>Space Grotesk</vt:lpstr>
      <vt:lpstr>Space Grotesk Light</vt:lpstr>
      <vt:lpstr>System Font Regular</vt:lpstr>
      <vt:lpstr>Wingdings</vt:lpstr>
      <vt:lpstr>NIC Theme dark</vt:lpstr>
      <vt:lpstr>NIC Theme white</vt:lpstr>
      <vt:lpstr>PowerPoint Presentation</vt:lpstr>
      <vt:lpstr>Sustainable Cloud Migration</vt:lpstr>
      <vt:lpstr>Light speaker slide</vt:lpstr>
      <vt:lpstr>PowerPoint Presentation</vt:lpstr>
      <vt:lpstr>The Imperative of Sustainability</vt:lpstr>
      <vt:lpstr>We Do Not Inherit the Earth from Our Ancestors; We Borrow It from Our Children</vt:lpstr>
      <vt:lpstr>In 250 million years, Pangea Ultima could turn 92% of Earth barren.</vt:lpstr>
      <vt:lpstr>The global backlash against climate policies has begun</vt:lpstr>
      <vt:lpstr>The global backlash against climate policies has begun</vt:lpstr>
      <vt:lpstr>The global backlash against climate policies has begun</vt:lpstr>
      <vt:lpstr>The global backlash against climate policies has begun</vt:lpstr>
      <vt:lpstr>Exploitation</vt:lpstr>
      <vt:lpstr>Cloud Sustainability</vt:lpstr>
      <vt:lpstr>The discipline of sustainability addresses the long-term environmental, economic, and social impact of your business activities.</vt:lpstr>
      <vt:lpstr>Exploitation</vt:lpstr>
      <vt:lpstr>Sustainability Scopes in Cloud Migrations</vt:lpstr>
      <vt:lpstr>Where Cloud Providers Stand</vt:lpstr>
      <vt:lpstr>PowerPoint Presentation</vt:lpstr>
      <vt:lpstr>Data Storage</vt:lpstr>
      <vt:lpstr>Code Efficiency</vt:lpstr>
      <vt:lpstr>Utilization &amp; Scaling</vt:lpstr>
      <vt:lpstr>Optimize capacity for sustainability</vt:lpstr>
      <vt:lpstr>Optimize capacity for sustainability</vt:lpstr>
      <vt:lpstr>Optimize capacity for sustainability</vt:lpstr>
      <vt:lpstr>Optimize capacity for sustainability</vt:lpstr>
      <vt:lpstr>Platform Deployments &amp; Scaling</vt:lpstr>
      <vt:lpstr>PowerPoint Presentation</vt:lpstr>
      <vt:lpstr>PowerPoint Presentation</vt:lpstr>
      <vt:lpstr>PowerPoint Presentation</vt:lpstr>
      <vt:lpstr>Software Application Design</vt:lpstr>
      <vt:lpstr>Data Design &amp; Usage</vt:lpstr>
      <vt:lpstr>PowerPoint Presentation</vt:lpstr>
      <vt:lpstr>Pillar for Sustainability</vt:lpstr>
      <vt:lpstr>User behavior patterns</vt:lpstr>
      <vt:lpstr>Software patterns</vt:lpstr>
      <vt:lpstr>Impact depends on total provisioned capacity, not average utilization</vt:lpstr>
      <vt:lpstr>Impact depends on total provisioned capacity, not average utilization</vt:lpstr>
      <vt:lpstr>PowerPoint Presentation</vt:lpstr>
      <vt:lpstr>PowerPoint Presentation</vt:lpstr>
      <vt:lpstr>Hardware patterns</vt:lpstr>
      <vt:lpstr>Development</vt:lpstr>
      <vt:lpstr>Development and deployment process</vt:lpstr>
      <vt:lpstr>Honorable Mention</vt:lpstr>
      <vt:lpstr>Honorable Mention</vt:lpstr>
      <vt:lpstr>How you do anything is how you do everything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Arne Bergersen</dc:creator>
  <cp:lastModifiedBy>Christoph Acham</cp:lastModifiedBy>
  <cp:revision>4</cp:revision>
  <cp:lastPrinted>2023-11-24T10:41:21Z</cp:lastPrinted>
  <dcterms:created xsi:type="dcterms:W3CDTF">2023-10-26T07:20:45Z</dcterms:created>
  <dcterms:modified xsi:type="dcterms:W3CDTF">2023-11-24T10:46:04Z</dcterms:modified>
</cp:coreProperties>
</file>

<file path=docProps/thumbnail.jpeg>
</file>